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Oswald Medium"/>
      <p:regular r:id="rId50"/>
      <p:bold r:id="rId51"/>
    </p:embeddedFont>
    <p:embeddedFont>
      <p:font typeface="Roboto Thin"/>
      <p:regular r:id="rId52"/>
      <p:bold r:id="rId53"/>
      <p:italic r:id="rId54"/>
      <p:boldItalic r:id="rId55"/>
    </p:embeddedFont>
    <p:embeddedFont>
      <p:font typeface="Roboto"/>
      <p:regular r:id="rId56"/>
      <p:bold r:id="rId57"/>
      <p:italic r:id="rId58"/>
      <p:boldItalic r:id="rId59"/>
    </p:embeddedFont>
    <p:embeddedFont>
      <p:font typeface="Roboto Medium"/>
      <p:regular r:id="rId60"/>
      <p:bold r:id="rId61"/>
      <p:italic r:id="rId62"/>
      <p:boldItalic r:id="rId63"/>
    </p:embeddedFont>
    <p:embeddedFont>
      <p:font typeface="Caveat"/>
      <p:regular r:id="rId64"/>
      <p:bold r:id="rId65"/>
    </p:embeddedFont>
    <p:embeddedFont>
      <p:font typeface="Merriweather Light"/>
      <p:regular r:id="rId66"/>
      <p:bold r:id="rId67"/>
      <p:italic r:id="rId68"/>
      <p:boldItalic r:id="rId69"/>
    </p:embeddedFont>
    <p:embeddedFont>
      <p:font typeface="Oswald Light"/>
      <p:regular r:id="rId70"/>
      <p:bold r:id="rId71"/>
    </p:embeddedFont>
    <p:embeddedFont>
      <p:font typeface="Roboto Light"/>
      <p:regular r:id="rId72"/>
      <p:bold r:id="rId73"/>
      <p:italic r:id="rId74"/>
      <p:boldItalic r:id="rId75"/>
    </p:embeddedFont>
    <p:embeddedFont>
      <p:font typeface="Inconsolata Medium"/>
      <p:regular r:id="rId76"/>
      <p:bold r:id="rId77"/>
    </p:embeddedFont>
    <p:embeddedFont>
      <p:font typeface="Oswald"/>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58A6B2-C2F2-48D8-9E4A-A1CCEFD83675}">
  <a:tblStyle styleId="{0858A6B2-C2F2-48D8-9E4A-A1CCEFD836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51F6A54-5E31-4D5D-BC1B-DD42E8189CEA}"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Light-bold.fntdata"/><Relationship Id="rId72" Type="http://schemas.openxmlformats.org/officeDocument/2006/relationships/font" Target="fonts/RobotoLight-regular.fntdata"/><Relationship Id="rId31" Type="http://schemas.openxmlformats.org/officeDocument/2006/relationships/slide" Target="slides/slide25.xml"/><Relationship Id="rId75" Type="http://schemas.openxmlformats.org/officeDocument/2006/relationships/font" Target="fonts/RobotoLight-boldItalic.fntdata"/><Relationship Id="rId30" Type="http://schemas.openxmlformats.org/officeDocument/2006/relationships/slide" Target="slides/slide24.xml"/><Relationship Id="rId74" Type="http://schemas.openxmlformats.org/officeDocument/2006/relationships/font" Target="fonts/RobotoLight-italic.fntdata"/><Relationship Id="rId33" Type="http://schemas.openxmlformats.org/officeDocument/2006/relationships/slide" Target="slides/slide27.xml"/><Relationship Id="rId77" Type="http://schemas.openxmlformats.org/officeDocument/2006/relationships/font" Target="fonts/InconsolataMedium-bold.fntdata"/><Relationship Id="rId32" Type="http://schemas.openxmlformats.org/officeDocument/2006/relationships/slide" Target="slides/slide26.xml"/><Relationship Id="rId76" Type="http://schemas.openxmlformats.org/officeDocument/2006/relationships/font" Target="fonts/InconsolataMedium-regular.fntdata"/><Relationship Id="rId35" Type="http://schemas.openxmlformats.org/officeDocument/2006/relationships/slide" Target="slides/slide29.xml"/><Relationship Id="rId79" Type="http://schemas.openxmlformats.org/officeDocument/2006/relationships/font" Target="fonts/Oswald-bold.fntdata"/><Relationship Id="rId34" Type="http://schemas.openxmlformats.org/officeDocument/2006/relationships/slide" Target="slides/slide28.xml"/><Relationship Id="rId78" Type="http://schemas.openxmlformats.org/officeDocument/2006/relationships/font" Target="fonts/Oswald-regular.fntdata"/><Relationship Id="rId71" Type="http://schemas.openxmlformats.org/officeDocument/2006/relationships/font" Target="fonts/OswaldLight-bold.fntdata"/><Relationship Id="rId70" Type="http://schemas.openxmlformats.org/officeDocument/2006/relationships/font" Target="fonts/OswaldLigh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Caveat-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MerriweatherLight-regular.fntdata"/><Relationship Id="rId21" Type="http://schemas.openxmlformats.org/officeDocument/2006/relationships/slide" Target="slides/slide15.xml"/><Relationship Id="rId65" Type="http://schemas.openxmlformats.org/officeDocument/2006/relationships/font" Target="fonts/Caveat-bold.fntdata"/><Relationship Id="rId24" Type="http://schemas.openxmlformats.org/officeDocument/2006/relationships/slide" Target="slides/slide18.xml"/><Relationship Id="rId68" Type="http://schemas.openxmlformats.org/officeDocument/2006/relationships/font" Target="fonts/MerriweatherLight-italic.fntdata"/><Relationship Id="rId23" Type="http://schemas.openxmlformats.org/officeDocument/2006/relationships/slide" Target="slides/slide17.xml"/><Relationship Id="rId67" Type="http://schemas.openxmlformats.org/officeDocument/2006/relationships/font" Target="fonts/MerriweatherLight-bold.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erriweatherLight-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swaldMedium-bold.fntdata"/><Relationship Id="rId50" Type="http://schemas.openxmlformats.org/officeDocument/2006/relationships/font" Target="fonts/OswaldMedium-regular.fntdata"/><Relationship Id="rId53" Type="http://schemas.openxmlformats.org/officeDocument/2006/relationships/font" Target="fonts/RobotoThin-bold.fntdata"/><Relationship Id="rId52" Type="http://schemas.openxmlformats.org/officeDocument/2006/relationships/font" Target="fonts/RobotoThin-regular.fntdata"/><Relationship Id="rId11" Type="http://schemas.openxmlformats.org/officeDocument/2006/relationships/slide" Target="slides/slide5.xml"/><Relationship Id="rId55" Type="http://schemas.openxmlformats.org/officeDocument/2006/relationships/font" Target="fonts/RobotoThin-boldItalic.fntdata"/><Relationship Id="rId10" Type="http://schemas.openxmlformats.org/officeDocument/2006/relationships/slide" Target="slides/slide4.xml"/><Relationship Id="rId54" Type="http://schemas.openxmlformats.org/officeDocument/2006/relationships/font" Target="fonts/RobotoThin-italic.fntdata"/><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0dd25dfa01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0dd25dfa01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dd25dfa01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0dd25dfa01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1.3 Partners Do: Forming a Null Hypothesis (0:10)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0dd25dfa01_0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0dd25dfa01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8580bc45d2_0_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8580bc45d2_0_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dd25dfa01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dd25dfa01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dd25dfa01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dd25dfa01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873512c12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873512c12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300"/>
              </a:spcBef>
              <a:spcAft>
                <a:spcPts val="0"/>
              </a:spcAft>
              <a:buNone/>
            </a:pPr>
            <a:br>
              <a:rPr b="1" lang="en" sz="1200">
                <a:solidFill>
                  <a:srgbClr val="FF0000"/>
                </a:solidFill>
                <a:highlight>
                  <a:srgbClr val="FFFFFF"/>
                </a:highlight>
              </a:rPr>
            </a:br>
            <a:endParaRPr b="1" sz="1200">
              <a:solidFill>
                <a:srgbClr val="FF0000"/>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0dd25dfa01_0_2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0dd25dfa01_0_2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0dd25dfa01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0dd25dfa01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0dd25dfa01_0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0dd25dfa01_0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0dd25dfa01_0_2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0dd25dfa01_0_2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dd25dfa01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dd25dfa01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dd25dfa01_0_2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0dd25dfa01_0_2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0dd25dfa01_0_2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0dd25dfa01_0_2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85fce5f49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85fce5f49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0dd25dfa01_0_2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0dd25dfa01_0_2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0dd25dfa01_0_2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0dd25dfa01_0_2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873512c1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873512c1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4292E"/>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3512c12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3512c12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br>
              <a:rPr b="1" lang="en" sz="1200">
                <a:solidFill>
                  <a:srgbClr val="FF0000"/>
                </a:solidFill>
                <a:highlight>
                  <a:srgbClr val="FFFFFF"/>
                </a:highlight>
              </a:rPr>
            </a:br>
            <a:endParaRPr b="1" sz="1200">
              <a:solidFill>
                <a:srgbClr val="FF0000"/>
              </a:solidFill>
              <a:highlight>
                <a:srgbClr val="FFFFFF"/>
              </a:highlight>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0dd25dfa01_0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0dd25dfa01_0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0dd25dfa01_0_2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0dd25dfa01_0_2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14bcfac5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114bcfac5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0dd25dfa01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0dd25dfa01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1.2 Instructor Do: Intro to Hypothesis Testing (0:15)</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12137f12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12137f12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4292E"/>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73512c12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873512c12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4292E"/>
              </a:solidFill>
            </a:endParaRPr>
          </a:p>
          <a:p>
            <a:pPr indent="0" lvl="0" marL="0" rtl="0" algn="l">
              <a:spcBef>
                <a:spcPts val="0"/>
              </a:spcBef>
              <a:spcAft>
                <a:spcPts val="0"/>
              </a:spcAft>
              <a:buNone/>
            </a:pPr>
            <a:r>
              <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133b9485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133b9485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133b9485a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133b9485a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AdobeStock_58138709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AdobeStock_223020343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AdobeStock_208324741</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133b9485a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133b9485a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133b9485a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133b9485a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133b9485a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133b9485a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33b9485a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33b9485a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133b9485a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133b9485a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1133b9485a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133b9485a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0dd25dfa01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0dd25dfa01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133b9485a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133b9485a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12137f128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12137f12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4292E"/>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873512c12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873512c12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133b9485a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133b9485a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0dd25dfa01_0_1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0dd25dfa01_0_1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0dd25dfa01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0dd25dfa01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0dd25dfa01_0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0dd25dfa01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0dd25dfa01_0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0dd25dfa01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dd25dfa01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dd25dfa01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 Id="rId4" Type="http://schemas.openxmlformats.org/officeDocument/2006/relationships/image" Target="../media/image5.png"/><Relationship Id="rId11" Type="http://schemas.openxmlformats.org/officeDocument/2006/relationships/image" Target="../media/image30.png"/><Relationship Id="rId10"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5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7.png"/><Relationship Id="rId4" Type="http://schemas.openxmlformats.org/officeDocument/2006/relationships/image" Target="../media/image4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{0858A6B2-C2F2-48D8-9E4A-A1CCEFD83675}</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{0858A6B2-C2F2-48D8-9E4A-A1CCEFD83675}</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Group Mini-Project: Traveling Companions</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_2">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_2">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82" name="Shape 782"/>
        <p:cNvGrpSpPr/>
        <p:nvPr/>
      </p:nvGrpSpPr>
      <p:grpSpPr>
        <a:xfrm>
          <a:off x="0" y="0"/>
          <a:ext cx="0" cy="0"/>
          <a:chOff x="0" y="0"/>
          <a:chExt cx="0" cy="0"/>
        </a:xfrm>
      </p:grpSpPr>
      <p:sp>
        <p:nvSpPr>
          <p:cNvPr id="783" name="Google Shape;783;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5" name="Google Shape;785;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6" name="Google Shape;786;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87" name="Google Shape;787;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8" name="Google Shape;788;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48.gif"/><Relationship Id="rId6"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s://www.medcalc.org/manual/chi-square-table.php" TargetMode="External"/><Relationship Id="rId4" Type="http://schemas.openxmlformats.org/officeDocument/2006/relationships/hyperlink" Target="https://github.com/coding-boot-camp/DataViz-Lesson-Plans/blob/v1.0/01-Lesson-Plans/07-Project-1/3/Activities/07-Stu_Chi_Square/Unsolved/Stu-Cafes.ipynb"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2.xml"/><Relationship Id="rId3" Type="http://schemas.openxmlformats.org/officeDocument/2006/relationships/hyperlink" Target="http://www.youtube.com/watch?v=PyqcNX0NO_E" TargetMode="External"/><Relationship Id="rId4" Type="http://schemas.openxmlformats.org/officeDocument/2006/relationships/image" Target="../media/image5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2900"/>
              <a:t>Hypothesis Testing and Statistical Tests</a:t>
            </a:r>
            <a:endParaRPr sz="2900"/>
          </a:p>
        </p:txBody>
      </p:sp>
      <p:sp>
        <p:nvSpPr>
          <p:cNvPr id="795" name="Google Shape;795;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7.3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68"/>
          <p:cNvSpPr txBox="1"/>
          <p:nvPr>
            <p:ph type="title"/>
          </p:nvPr>
        </p:nvSpPr>
        <p:spPr>
          <a:xfrm>
            <a:off x="1400" y="274875"/>
            <a:ext cx="9144000" cy="3265800"/>
          </a:xfrm>
          <a:prstGeom prst="rect">
            <a:avLst/>
          </a:prstGeom>
        </p:spPr>
        <p:txBody>
          <a:bodyPr anchorCtr="0" anchor="t" bIns="91425" lIns="2560300" spcFirstLastPara="1" rIns="91425" wrap="square" tIns="457200">
            <a:noAutofit/>
          </a:bodyPr>
          <a:lstStyle/>
          <a:p>
            <a:pPr indent="0" lvl="0" marL="0" rtl="0" algn="l">
              <a:lnSpc>
                <a:spcPct val="115000"/>
              </a:lnSpc>
              <a:spcBef>
                <a:spcPts val="0"/>
              </a:spcBef>
              <a:spcAft>
                <a:spcPts val="0"/>
              </a:spcAft>
              <a:buNone/>
            </a:pPr>
            <a:r>
              <a:rPr lang="en" sz="2900"/>
              <a:t>Partner Activity: Forming a Null Hypothesis</a:t>
            </a:r>
            <a:endParaRPr sz="29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 and your partner will turn two provided questions into a hypothesis and a null hypothesis.</a:t>
            </a:r>
            <a:endParaRPr sz="1800">
              <a:latin typeface="Roboto"/>
              <a:ea typeface="Roboto"/>
              <a:cs typeface="Roboto"/>
              <a:sym typeface="Roboto"/>
            </a:endParaRPr>
          </a:p>
        </p:txBody>
      </p:sp>
      <p:sp>
        <p:nvSpPr>
          <p:cNvPr id="910" name="Google Shape;910;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1" name="Google Shape;911;p6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Partner Activity: Forming a Null Hypothesis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17" name="Google Shape;917;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18" name="Google Shape;918;p69"/>
          <p:cNvGraphicFramePr/>
          <p:nvPr/>
        </p:nvGraphicFramePr>
        <p:xfrm>
          <a:off x="339075" y="1094925"/>
          <a:ext cx="3000000" cy="3000000"/>
        </p:xfrm>
        <a:graphic>
          <a:graphicData uri="http://schemas.openxmlformats.org/drawingml/2006/table">
            <a:tbl>
              <a:tblPr>
                <a:noFill/>
                <a:tableStyleId>{0858A6B2-C2F2-48D8-9E4A-A1CCEFD83675}</a:tableStyleId>
              </a:tblPr>
              <a:tblGrid>
                <a:gridCol w="1467675"/>
                <a:gridCol w="6787900"/>
              </a:tblGrid>
              <a:tr h="206525">
                <a:tc rowSpan="6">
                  <a:txBody>
                    <a:bodyPr/>
                    <a:lstStyle/>
                    <a:p>
                      <a:pPr indent="0" lvl="0" marL="0" rtl="0" algn="r">
                        <a:lnSpc>
                          <a:spcPct val="115000"/>
                        </a:lnSpc>
                        <a:spcBef>
                          <a:spcPts val="0"/>
                        </a:spcBef>
                        <a:spcAft>
                          <a:spcPts val="0"/>
                        </a:spcAft>
                        <a:buNone/>
                      </a:pPr>
                      <a:r>
                        <a:rPr b="1" lang="en">
                          <a:solidFill>
                            <a:srgbClr val="FFFFFF"/>
                          </a:solidFill>
                          <a:latin typeface="Roboto"/>
                          <a:ea typeface="Roboto"/>
                          <a:cs typeface="Roboto"/>
                          <a:sym typeface="Roboto"/>
                        </a:rPr>
                        <a:t>Instructions</a:t>
                      </a:r>
                      <a:endParaRPr b="1">
                        <a:solidFill>
                          <a:srgbClr val="FFFFFF"/>
                        </a:solidFill>
                        <a:latin typeface="Roboto"/>
                        <a:ea typeface="Roboto"/>
                        <a:cs typeface="Roboto"/>
                        <a:sym typeface="Roboto"/>
                      </a:endParaRPr>
                    </a:p>
                  </a:txBody>
                  <a:tcPr marT="274300" marB="27430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rowSpan="6">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Convert the following questions into a hypothesis and a null hypothesis.</a:t>
                      </a:r>
                      <a:endParaRPr>
                        <a:solidFill>
                          <a:srgbClr val="043461"/>
                        </a:solidFill>
                        <a:latin typeface="Roboto"/>
                        <a:ea typeface="Roboto"/>
                        <a:cs typeface="Roboto"/>
                        <a:sym typeface="Roboto"/>
                      </a:endParaRPr>
                    </a:p>
                    <a:p>
                      <a:pPr indent="-271780" lvl="0" marL="411480" rtl="0" algn="l">
                        <a:lnSpc>
                          <a:spcPct val="115000"/>
                        </a:lnSpc>
                        <a:spcBef>
                          <a:spcPts val="400"/>
                        </a:spcBef>
                        <a:spcAft>
                          <a:spcPts val="0"/>
                        </a:spcAft>
                        <a:buClr>
                          <a:srgbClr val="043461"/>
                        </a:buClr>
                        <a:buSzPts val="1400"/>
                        <a:buFont typeface="Roboto"/>
                        <a:buChar char="●"/>
                      </a:pPr>
                      <a:r>
                        <a:rPr lang="en">
                          <a:solidFill>
                            <a:srgbClr val="043461"/>
                          </a:solidFill>
                          <a:latin typeface="Roboto"/>
                          <a:ea typeface="Roboto"/>
                          <a:cs typeface="Roboto"/>
                          <a:sym typeface="Roboto"/>
                        </a:rPr>
                        <a:t>Does dark chocolate affect arterial function in healthy individuals?</a:t>
                      </a:r>
                      <a:endParaRPr>
                        <a:solidFill>
                          <a:srgbClr val="043461"/>
                        </a:solidFill>
                        <a:latin typeface="Roboto"/>
                        <a:ea typeface="Roboto"/>
                        <a:cs typeface="Roboto"/>
                        <a:sym typeface="Roboto"/>
                      </a:endParaRPr>
                    </a:p>
                    <a:p>
                      <a:pPr indent="-271780" lvl="0" marL="411480" rtl="0" algn="l">
                        <a:lnSpc>
                          <a:spcPct val="115000"/>
                        </a:lnSpc>
                        <a:spcBef>
                          <a:spcPts val="400"/>
                        </a:spcBef>
                        <a:spcAft>
                          <a:spcPts val="400"/>
                        </a:spcAft>
                        <a:buClr>
                          <a:srgbClr val="043461"/>
                        </a:buClr>
                        <a:buSzPts val="1400"/>
                        <a:buFont typeface="Roboto"/>
                        <a:buChar char="●"/>
                      </a:pPr>
                      <a:r>
                        <a:rPr lang="en">
                          <a:solidFill>
                            <a:srgbClr val="043461"/>
                          </a:solidFill>
                          <a:latin typeface="Roboto"/>
                          <a:ea typeface="Roboto"/>
                          <a:cs typeface="Roboto"/>
                          <a:sym typeface="Roboto"/>
                        </a:rPr>
                        <a:t>Does coffee have anti-aging properties?</a:t>
                      </a:r>
                      <a:endParaRPr>
                        <a:solidFill>
                          <a:srgbClr val="043461"/>
                        </a:solidFill>
                        <a:latin typeface="Roboto"/>
                        <a:ea typeface="Roboto"/>
                        <a:cs typeface="Roboto"/>
                        <a:sym typeface="Roboto"/>
                      </a:endParaRPr>
                    </a:p>
                  </a:txBody>
                  <a:tcPr marT="274300" marB="27430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160875">
                <a:tc vMerge="1"/>
                <a:tc vMerge="1"/>
              </a:tr>
              <a:tr h="183700">
                <a:tc vMerge="1"/>
                <a:tc vMerge="1"/>
              </a:tr>
              <a:tr h="221250">
                <a:tc vMerge="1"/>
                <a:tc vMerge="1"/>
              </a:tr>
              <a:tr h="285150">
                <a:tc vMerge="1"/>
                <a:tc vMerge="1"/>
              </a:tr>
              <a:tr h="54950">
                <a:tc vMerge="1"/>
                <a:tc vMerge="1"/>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000"/>
              <a:t>Does dark chocolate affect the arterial function in healthy individuals?</a:t>
            </a:r>
            <a:endParaRPr sz="2000"/>
          </a:p>
        </p:txBody>
      </p:sp>
      <p:sp>
        <p:nvSpPr>
          <p:cNvPr id="929" name="Google Shape;929;p71"/>
          <p:cNvSpPr txBox="1"/>
          <p:nvPr>
            <p:ph idx="1" type="subTitle"/>
          </p:nvPr>
        </p:nvSpPr>
        <p:spPr>
          <a:xfrm>
            <a:off x="0" y="675975"/>
            <a:ext cx="9144000" cy="809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Hypothesis:</a:t>
            </a:r>
            <a:r>
              <a:rPr lang="en"/>
              <a:t> If dark chocolate is related to arterial function in healthy individuals, consuming 30 grams (g) of dark chocolate daily for one year will result in improved arterial function.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930" name="Google Shape;930;p71"/>
          <p:cNvPicPr preferRelativeResize="0"/>
          <p:nvPr/>
        </p:nvPicPr>
        <p:blipFill>
          <a:blip r:embed="rId3">
            <a:alphaModFix/>
          </a:blip>
          <a:stretch>
            <a:fillRect/>
          </a:stretch>
        </p:blipFill>
        <p:spPr>
          <a:xfrm>
            <a:off x="4228950" y="1640250"/>
            <a:ext cx="827450" cy="3276399"/>
          </a:xfrm>
          <a:prstGeom prst="rect">
            <a:avLst/>
          </a:prstGeom>
          <a:noFill/>
          <a:ln>
            <a:noFill/>
          </a:ln>
        </p:spPr>
      </p:pic>
      <p:sp>
        <p:nvSpPr>
          <p:cNvPr id="931" name="Google Shape;931;p71"/>
          <p:cNvSpPr/>
          <p:nvPr/>
        </p:nvSpPr>
        <p:spPr>
          <a:xfrm>
            <a:off x="457150" y="1878500"/>
            <a:ext cx="2454900" cy="4767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43461"/>
                </a:solidFill>
                <a:latin typeface="Roboto Light"/>
                <a:ea typeface="Roboto Light"/>
                <a:cs typeface="Roboto Light"/>
                <a:sym typeface="Roboto Light"/>
              </a:rPr>
              <a:t>Null Hypothesis</a:t>
            </a:r>
            <a:endParaRPr sz="2400">
              <a:solidFill>
                <a:srgbClr val="043461"/>
              </a:solidFill>
              <a:latin typeface="Roboto Light"/>
              <a:ea typeface="Roboto Light"/>
              <a:cs typeface="Roboto Light"/>
              <a:sym typeface="Roboto Light"/>
            </a:endParaRPr>
          </a:p>
        </p:txBody>
      </p:sp>
      <p:sp>
        <p:nvSpPr>
          <p:cNvPr id="932" name="Google Shape;932;p71"/>
          <p:cNvSpPr/>
          <p:nvPr/>
        </p:nvSpPr>
        <p:spPr>
          <a:xfrm rot="10800000">
            <a:off x="585516" y="2267283"/>
            <a:ext cx="245980" cy="144692"/>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sp>
        <p:nvSpPr>
          <p:cNvPr id="933" name="Google Shape;933;p71"/>
          <p:cNvSpPr txBox="1"/>
          <p:nvPr>
            <p:ph idx="1" type="subTitle"/>
          </p:nvPr>
        </p:nvSpPr>
        <p:spPr>
          <a:xfrm>
            <a:off x="-12300" y="2593050"/>
            <a:ext cx="4298400" cy="20559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Consuming 30 g of dark chocolate daily for one year</a:t>
            </a:r>
            <a:endParaRPr sz="18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will result in no improvement in arterial function.</a:t>
            </a:r>
            <a:endParaRPr sz="1800">
              <a:latin typeface="Roboto"/>
              <a:ea typeface="Roboto"/>
              <a:cs typeface="Roboto"/>
              <a:sym typeface="Roboto"/>
            </a:endParaRPr>
          </a:p>
        </p:txBody>
      </p:sp>
      <p:sp>
        <p:nvSpPr>
          <p:cNvPr id="934" name="Google Shape;934;p71"/>
          <p:cNvSpPr txBox="1"/>
          <p:nvPr>
            <p:ph idx="2" type="subTitle"/>
          </p:nvPr>
        </p:nvSpPr>
        <p:spPr>
          <a:xfrm>
            <a:off x="4771275" y="2595300"/>
            <a:ext cx="3993900" cy="1923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Consuming 30 g of dark chocolate </a:t>
            </a:r>
            <a:r>
              <a:rPr lang="en" sz="1800">
                <a:solidFill>
                  <a:schemeClr val="dk1"/>
                </a:solidFill>
                <a:latin typeface="Roboto"/>
                <a:ea typeface="Roboto"/>
                <a:cs typeface="Roboto"/>
                <a:sym typeface="Roboto"/>
              </a:rPr>
              <a:t>daily </a:t>
            </a:r>
            <a:r>
              <a:rPr lang="en" sz="1800">
                <a:latin typeface="Roboto"/>
                <a:ea typeface="Roboto"/>
                <a:cs typeface="Roboto"/>
                <a:sym typeface="Roboto"/>
              </a:rPr>
              <a:t>for one year will result in improvement in arterial function.</a:t>
            </a:r>
            <a:endParaRPr sz="1800">
              <a:latin typeface="Roboto"/>
              <a:ea typeface="Roboto"/>
              <a:cs typeface="Roboto"/>
              <a:sym typeface="Roboto"/>
            </a:endParaRPr>
          </a:p>
        </p:txBody>
      </p:sp>
      <p:sp>
        <p:nvSpPr>
          <p:cNvPr id="935" name="Google Shape;935;p71"/>
          <p:cNvSpPr/>
          <p:nvPr/>
        </p:nvSpPr>
        <p:spPr>
          <a:xfrm>
            <a:off x="5105350" y="1861975"/>
            <a:ext cx="3295200" cy="4767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43461"/>
                </a:solidFill>
                <a:latin typeface="Roboto Light"/>
                <a:ea typeface="Roboto Light"/>
                <a:cs typeface="Roboto Light"/>
                <a:sym typeface="Roboto Light"/>
              </a:rPr>
              <a:t>Alternative Hypothesis</a:t>
            </a:r>
            <a:endParaRPr sz="2400">
              <a:solidFill>
                <a:srgbClr val="043461"/>
              </a:solidFill>
              <a:latin typeface="Roboto Light"/>
              <a:ea typeface="Roboto Light"/>
              <a:cs typeface="Roboto Light"/>
              <a:sym typeface="Roboto Light"/>
            </a:endParaRPr>
          </a:p>
        </p:txBody>
      </p:sp>
      <p:sp>
        <p:nvSpPr>
          <p:cNvPr id="936" name="Google Shape;936;p71"/>
          <p:cNvSpPr/>
          <p:nvPr/>
        </p:nvSpPr>
        <p:spPr>
          <a:xfrm rot="10800000">
            <a:off x="5241569" y="2250751"/>
            <a:ext cx="261029" cy="144694"/>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000"/>
              <a:t>Does coffee have anti-aging properties?</a:t>
            </a:r>
            <a:endParaRPr sz="2000"/>
          </a:p>
        </p:txBody>
      </p:sp>
      <p:sp>
        <p:nvSpPr>
          <p:cNvPr id="942" name="Google Shape;942;p72"/>
          <p:cNvSpPr txBox="1"/>
          <p:nvPr>
            <p:ph idx="1" type="subTitle"/>
          </p:nvPr>
        </p:nvSpPr>
        <p:spPr>
          <a:xfrm>
            <a:off x="0" y="675975"/>
            <a:ext cx="9144000" cy="809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Hypothesis:</a:t>
            </a:r>
            <a:r>
              <a:rPr lang="en"/>
              <a:t> If coffee consumption is related to anti-aging properties, consuming 400 milligrams (mg) of coffee daily will reduce mortality from age-related diseases, such as heart disease.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43" name="Google Shape;943;p72"/>
          <p:cNvPicPr preferRelativeResize="0"/>
          <p:nvPr/>
        </p:nvPicPr>
        <p:blipFill>
          <a:blip r:embed="rId3">
            <a:alphaModFix/>
          </a:blip>
          <a:stretch>
            <a:fillRect/>
          </a:stretch>
        </p:blipFill>
        <p:spPr>
          <a:xfrm>
            <a:off x="4228950" y="1640250"/>
            <a:ext cx="827450" cy="3276399"/>
          </a:xfrm>
          <a:prstGeom prst="rect">
            <a:avLst/>
          </a:prstGeom>
          <a:noFill/>
          <a:ln>
            <a:noFill/>
          </a:ln>
        </p:spPr>
      </p:pic>
      <p:sp>
        <p:nvSpPr>
          <p:cNvPr id="944" name="Google Shape;944;p72"/>
          <p:cNvSpPr txBox="1"/>
          <p:nvPr>
            <p:ph idx="1" type="subTitle"/>
          </p:nvPr>
        </p:nvSpPr>
        <p:spPr>
          <a:xfrm>
            <a:off x="-12300" y="2593050"/>
            <a:ext cx="4298400" cy="20559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Consuming 400 mg of coffee daily will result in an equal or greater rate of heart disease.</a:t>
            </a:r>
            <a:endParaRPr sz="1800">
              <a:latin typeface="Roboto"/>
              <a:ea typeface="Roboto"/>
              <a:cs typeface="Roboto"/>
              <a:sym typeface="Roboto"/>
            </a:endParaRPr>
          </a:p>
        </p:txBody>
      </p:sp>
      <p:sp>
        <p:nvSpPr>
          <p:cNvPr id="945" name="Google Shape;945;p72"/>
          <p:cNvSpPr txBox="1"/>
          <p:nvPr>
            <p:ph idx="2" type="subTitle"/>
          </p:nvPr>
        </p:nvSpPr>
        <p:spPr>
          <a:xfrm>
            <a:off x="4771275" y="2595300"/>
            <a:ext cx="4098300" cy="18315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Consuming 400 mg of coffee daily will result in a reduction in the rate of heart disease.</a:t>
            </a:r>
            <a:endParaRPr sz="1800">
              <a:latin typeface="Roboto"/>
              <a:ea typeface="Roboto"/>
              <a:cs typeface="Roboto"/>
              <a:sym typeface="Roboto"/>
            </a:endParaRPr>
          </a:p>
        </p:txBody>
      </p:sp>
      <p:sp>
        <p:nvSpPr>
          <p:cNvPr id="946" name="Google Shape;946;p72"/>
          <p:cNvSpPr/>
          <p:nvPr/>
        </p:nvSpPr>
        <p:spPr>
          <a:xfrm>
            <a:off x="457150" y="1878500"/>
            <a:ext cx="2454900" cy="4767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43461"/>
                </a:solidFill>
                <a:latin typeface="Roboto Light"/>
                <a:ea typeface="Roboto Light"/>
                <a:cs typeface="Roboto Light"/>
                <a:sym typeface="Roboto Light"/>
              </a:rPr>
              <a:t>Null Hypothesis</a:t>
            </a:r>
            <a:endParaRPr sz="2400">
              <a:solidFill>
                <a:srgbClr val="043461"/>
              </a:solidFill>
              <a:latin typeface="Roboto Light"/>
              <a:ea typeface="Roboto Light"/>
              <a:cs typeface="Roboto Light"/>
              <a:sym typeface="Roboto Light"/>
            </a:endParaRPr>
          </a:p>
        </p:txBody>
      </p:sp>
      <p:sp>
        <p:nvSpPr>
          <p:cNvPr id="947" name="Google Shape;947;p72"/>
          <p:cNvSpPr/>
          <p:nvPr/>
        </p:nvSpPr>
        <p:spPr>
          <a:xfrm rot="10800000">
            <a:off x="585516" y="2267283"/>
            <a:ext cx="245980" cy="144692"/>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sp>
        <p:nvSpPr>
          <p:cNvPr id="948" name="Google Shape;948;p72"/>
          <p:cNvSpPr/>
          <p:nvPr/>
        </p:nvSpPr>
        <p:spPr>
          <a:xfrm>
            <a:off x="5105350" y="1861975"/>
            <a:ext cx="3295200" cy="4767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43461"/>
                </a:solidFill>
                <a:latin typeface="Roboto Light"/>
                <a:ea typeface="Roboto Light"/>
                <a:cs typeface="Roboto Light"/>
                <a:sym typeface="Roboto Light"/>
              </a:rPr>
              <a:t>Alternative Hypothesis</a:t>
            </a:r>
            <a:endParaRPr sz="2400">
              <a:solidFill>
                <a:srgbClr val="043461"/>
              </a:solidFill>
              <a:latin typeface="Roboto Light"/>
              <a:ea typeface="Roboto Light"/>
              <a:cs typeface="Roboto Light"/>
              <a:sym typeface="Roboto Light"/>
            </a:endParaRPr>
          </a:p>
        </p:txBody>
      </p:sp>
      <p:sp>
        <p:nvSpPr>
          <p:cNvPr id="949" name="Google Shape;949;p72"/>
          <p:cNvSpPr/>
          <p:nvPr/>
        </p:nvSpPr>
        <p:spPr>
          <a:xfrm rot="10800000">
            <a:off x="5241569" y="2250751"/>
            <a:ext cx="261029" cy="144694"/>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5" name="Google Shape;955;p7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​​T-Tests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61" name="Google Shape;961;p74"/>
          <p:cNvSpPr txBox="1"/>
          <p:nvPr>
            <p:ph idx="1" type="subTitle"/>
          </p:nvPr>
        </p:nvSpPr>
        <p:spPr>
          <a:xfrm>
            <a:off x="305900" y="1039700"/>
            <a:ext cx="8881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300"/>
              <a:t>A </a:t>
            </a:r>
            <a:r>
              <a:rPr b="1" lang="en" sz="2300">
                <a:highlight>
                  <a:srgbClr val="FFFF00"/>
                </a:highlight>
              </a:rPr>
              <a:t>t-test</a:t>
            </a:r>
            <a:r>
              <a:rPr lang="en" sz="2300"/>
              <a:t> tells you how significant the differences between groups are.</a:t>
            </a:r>
            <a:endParaRPr sz="2300"/>
          </a:p>
          <a:p>
            <a:pPr indent="0" lvl="0" marL="0" rtl="0" algn="l">
              <a:lnSpc>
                <a:spcPct val="115000"/>
              </a:lnSpc>
              <a:spcBef>
                <a:spcPts val="0"/>
              </a:spcBef>
              <a:spcAft>
                <a:spcPts val="0"/>
              </a:spcAft>
              <a:buClr>
                <a:schemeClr val="dk1"/>
              </a:buClr>
              <a:buSzPts val="1100"/>
              <a:buFont typeface="Arial"/>
              <a:buNone/>
            </a:pPr>
            <a:r>
              <a:t/>
            </a:r>
            <a:endParaRPr sz="2300"/>
          </a:p>
          <a:p>
            <a:pPr indent="0" lvl="0" marL="0" rtl="0" algn="l">
              <a:lnSpc>
                <a:spcPct val="115000"/>
              </a:lnSpc>
              <a:spcBef>
                <a:spcPts val="0"/>
              </a:spcBef>
              <a:spcAft>
                <a:spcPts val="0"/>
              </a:spcAft>
              <a:buNone/>
            </a:pPr>
            <a:r>
              <a:rPr lang="en" sz="2300"/>
              <a:t>It lets you know if the differences, measured in means (averages), could </a:t>
            </a:r>
            <a:br>
              <a:rPr lang="en" sz="2300"/>
            </a:br>
            <a:r>
              <a:rPr lang="en" sz="2300"/>
              <a:t>have happened by chance.</a:t>
            </a:r>
            <a:endParaRPr sz="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5"/>
          <p:cNvSpPr/>
          <p:nvPr/>
        </p:nvSpPr>
        <p:spPr>
          <a:xfrm>
            <a:off x="6927725" y="3557575"/>
            <a:ext cx="996000" cy="996600"/>
          </a:xfrm>
          <a:prstGeom prst="ellipse">
            <a:avLst/>
          </a:prstGeom>
          <a:solidFill>
            <a:srgbClr val="043461"/>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6500">
                <a:solidFill>
                  <a:srgbClr val="FFFFFF"/>
                </a:solidFill>
                <a:latin typeface="Cambria"/>
                <a:ea typeface="Cambria"/>
                <a:cs typeface="Cambria"/>
                <a:sym typeface="Cambria"/>
              </a:rPr>
              <a:t>n</a:t>
            </a:r>
            <a:r>
              <a:rPr lang="en" sz="3000">
                <a:solidFill>
                  <a:srgbClr val="FFFFFF"/>
                </a:solidFill>
                <a:latin typeface="Cambria"/>
                <a:ea typeface="Cambria"/>
                <a:cs typeface="Cambria"/>
                <a:sym typeface="Cambria"/>
              </a:rPr>
              <a:t>2</a:t>
            </a:r>
            <a:endParaRPr/>
          </a:p>
        </p:txBody>
      </p:sp>
      <p:sp>
        <p:nvSpPr>
          <p:cNvPr id="967" name="Google Shape;967;p75"/>
          <p:cNvSpPr/>
          <p:nvPr/>
        </p:nvSpPr>
        <p:spPr>
          <a:xfrm>
            <a:off x="5529950" y="2407350"/>
            <a:ext cx="996000" cy="996600"/>
          </a:xfrm>
          <a:prstGeom prst="ellipse">
            <a:avLst/>
          </a:prstGeom>
          <a:solidFill>
            <a:srgbClr val="00D6CB"/>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68" name="Google Shape;968;p75"/>
          <p:cNvSpPr/>
          <p:nvPr/>
        </p:nvSpPr>
        <p:spPr>
          <a:xfrm>
            <a:off x="5529950" y="3557575"/>
            <a:ext cx="996000" cy="996600"/>
          </a:xfrm>
          <a:prstGeom prst="ellipse">
            <a:avLst/>
          </a:prstGeom>
          <a:solidFill>
            <a:srgbClr val="E51470"/>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6500">
                <a:solidFill>
                  <a:srgbClr val="FFFFFF"/>
                </a:solidFill>
                <a:latin typeface="Cambria"/>
                <a:ea typeface="Cambria"/>
                <a:cs typeface="Cambria"/>
                <a:sym typeface="Cambria"/>
              </a:rPr>
              <a:t>n</a:t>
            </a:r>
            <a:r>
              <a:rPr lang="en" sz="3000">
                <a:solidFill>
                  <a:srgbClr val="FFFFFF"/>
                </a:solidFill>
                <a:latin typeface="Cambria"/>
                <a:ea typeface="Cambria"/>
                <a:cs typeface="Cambria"/>
                <a:sym typeface="Cambria"/>
              </a:rPr>
              <a:t>1</a:t>
            </a:r>
            <a:r>
              <a:rPr lang="en" sz="3000">
                <a:solidFill>
                  <a:schemeClr val="dk1"/>
                </a:solidFill>
                <a:latin typeface="Cambria"/>
                <a:ea typeface="Cambria"/>
                <a:cs typeface="Cambria"/>
                <a:sym typeface="Cambria"/>
              </a:rPr>
              <a:t> </a:t>
            </a:r>
            <a:endParaRPr/>
          </a:p>
        </p:txBody>
      </p:sp>
      <p:sp>
        <p:nvSpPr>
          <p:cNvPr id="969" name="Google Shape;969;p75"/>
          <p:cNvSpPr/>
          <p:nvPr/>
        </p:nvSpPr>
        <p:spPr>
          <a:xfrm>
            <a:off x="6927725" y="2395350"/>
            <a:ext cx="996000" cy="996600"/>
          </a:xfrm>
          <a:prstGeom prst="ellipse">
            <a:avLst/>
          </a:prstGeom>
          <a:solidFill>
            <a:srgbClr val="036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5"/>
          <p:cNvSpPr/>
          <p:nvPr/>
        </p:nvSpPr>
        <p:spPr>
          <a:xfrm>
            <a:off x="5957250" y="1074625"/>
            <a:ext cx="996000" cy="9966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5"/>
          <p:cNvSpPr/>
          <p:nvPr/>
        </p:nvSpPr>
        <p:spPr>
          <a:xfrm>
            <a:off x="7297100" y="1074625"/>
            <a:ext cx="996000" cy="996600"/>
          </a:xfrm>
          <a:prstGeom prst="ellipse">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5"/>
          <p:cNvSpPr txBox="1"/>
          <p:nvPr>
            <p:ph type="title"/>
          </p:nvPr>
        </p:nvSpPr>
        <p:spPr>
          <a:xfrm>
            <a:off x="-12300" y="0"/>
            <a:ext cx="39441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Calculating a T-Test </a:t>
            </a:r>
            <a:endParaRPr/>
          </a:p>
        </p:txBody>
      </p:sp>
      <p:sp>
        <p:nvSpPr>
          <p:cNvPr id="973" name="Google Shape;973;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974" name="Google Shape;974;p75"/>
          <p:cNvCxnSpPr/>
          <p:nvPr/>
        </p:nvCxnSpPr>
        <p:spPr>
          <a:xfrm rot="10800000">
            <a:off x="5066200" y="2137050"/>
            <a:ext cx="3826800" cy="0"/>
          </a:xfrm>
          <a:prstGeom prst="straightConnector1">
            <a:avLst/>
          </a:prstGeom>
          <a:noFill/>
          <a:ln cap="flat" cmpd="sng" w="38100">
            <a:solidFill>
              <a:srgbClr val="043461"/>
            </a:solidFill>
            <a:prstDash val="solid"/>
            <a:round/>
            <a:headEnd len="med" w="med" type="none"/>
            <a:tailEnd len="med" w="med" type="none"/>
          </a:ln>
        </p:spPr>
      </p:cxnSp>
      <p:cxnSp>
        <p:nvCxnSpPr>
          <p:cNvPr id="975" name="Google Shape;975;p75"/>
          <p:cNvCxnSpPr/>
          <p:nvPr/>
        </p:nvCxnSpPr>
        <p:spPr>
          <a:xfrm rot="10800000">
            <a:off x="5294350" y="2328275"/>
            <a:ext cx="3370500" cy="0"/>
          </a:xfrm>
          <a:prstGeom prst="straightConnector1">
            <a:avLst/>
          </a:prstGeom>
          <a:noFill/>
          <a:ln cap="flat" cmpd="sng" w="76200">
            <a:solidFill>
              <a:srgbClr val="043461"/>
            </a:solidFill>
            <a:prstDash val="solid"/>
            <a:round/>
            <a:headEnd len="med" w="med" type="none"/>
            <a:tailEnd len="med" w="med" type="none"/>
          </a:ln>
        </p:spPr>
      </p:cxnSp>
      <p:cxnSp>
        <p:nvCxnSpPr>
          <p:cNvPr id="976" name="Google Shape;976;p75"/>
          <p:cNvCxnSpPr/>
          <p:nvPr/>
        </p:nvCxnSpPr>
        <p:spPr>
          <a:xfrm flipH="1">
            <a:off x="5029925" y="2328275"/>
            <a:ext cx="303900" cy="1879500"/>
          </a:xfrm>
          <a:prstGeom prst="straightConnector1">
            <a:avLst/>
          </a:prstGeom>
          <a:noFill/>
          <a:ln cap="flat" cmpd="sng" w="76200">
            <a:solidFill>
              <a:srgbClr val="043461"/>
            </a:solidFill>
            <a:prstDash val="solid"/>
            <a:round/>
            <a:headEnd len="med" w="med" type="none"/>
            <a:tailEnd len="med" w="med" type="none"/>
          </a:ln>
        </p:spPr>
      </p:cxnSp>
      <p:cxnSp>
        <p:nvCxnSpPr>
          <p:cNvPr id="977" name="Google Shape;977;p75"/>
          <p:cNvCxnSpPr/>
          <p:nvPr/>
        </p:nvCxnSpPr>
        <p:spPr>
          <a:xfrm rot="10800000">
            <a:off x="4782425" y="3386000"/>
            <a:ext cx="247500" cy="777900"/>
          </a:xfrm>
          <a:prstGeom prst="straightConnector1">
            <a:avLst/>
          </a:prstGeom>
          <a:noFill/>
          <a:ln cap="flat" cmpd="sng" w="76200">
            <a:solidFill>
              <a:srgbClr val="043461"/>
            </a:solidFill>
            <a:prstDash val="solid"/>
            <a:round/>
            <a:headEnd len="med" w="med" type="none"/>
            <a:tailEnd len="med" w="med" type="none"/>
          </a:ln>
        </p:spPr>
      </p:cxnSp>
      <p:sp>
        <p:nvSpPr>
          <p:cNvPr id="978" name="Google Shape;978;p75"/>
          <p:cNvSpPr txBox="1"/>
          <p:nvPr/>
        </p:nvSpPr>
        <p:spPr>
          <a:xfrm>
            <a:off x="4078750" y="1487725"/>
            <a:ext cx="1215600" cy="9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6500">
                <a:solidFill>
                  <a:srgbClr val="043461"/>
                </a:solidFill>
                <a:latin typeface="Cambria"/>
                <a:ea typeface="Cambria"/>
                <a:cs typeface="Cambria"/>
                <a:sym typeface="Cambria"/>
              </a:rPr>
              <a:t>t=</a:t>
            </a:r>
            <a:endParaRPr i="1" sz="6500">
              <a:solidFill>
                <a:srgbClr val="043461"/>
              </a:solidFill>
              <a:latin typeface="Cambria"/>
              <a:ea typeface="Cambria"/>
              <a:cs typeface="Cambria"/>
              <a:sym typeface="Cambria"/>
            </a:endParaRPr>
          </a:p>
        </p:txBody>
      </p:sp>
      <p:sp>
        <p:nvSpPr>
          <p:cNvPr id="979" name="Google Shape;979;p75"/>
          <p:cNvSpPr txBox="1"/>
          <p:nvPr/>
        </p:nvSpPr>
        <p:spPr>
          <a:xfrm>
            <a:off x="5695475" y="954325"/>
            <a:ext cx="1914900" cy="9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500">
                <a:solidFill>
                  <a:srgbClr val="043461"/>
                </a:solidFill>
                <a:latin typeface="Merriweather Light"/>
                <a:ea typeface="Merriweather Light"/>
                <a:cs typeface="Merriweather Light"/>
                <a:sym typeface="Merriweather Light"/>
              </a:rPr>
              <a:t>(</a:t>
            </a:r>
            <a:r>
              <a:rPr lang="en" sz="6500">
                <a:solidFill>
                  <a:srgbClr val="043461"/>
                </a:solidFill>
                <a:latin typeface="Cambria"/>
                <a:ea typeface="Cambria"/>
                <a:cs typeface="Cambria"/>
                <a:sym typeface="Cambria"/>
              </a:rPr>
              <a:t>x</a:t>
            </a:r>
            <a:r>
              <a:rPr lang="en" sz="3000">
                <a:solidFill>
                  <a:srgbClr val="043461"/>
                </a:solidFill>
                <a:latin typeface="Cambria"/>
                <a:ea typeface="Cambria"/>
                <a:cs typeface="Cambria"/>
                <a:sym typeface="Cambria"/>
              </a:rPr>
              <a:t>1   </a:t>
            </a:r>
            <a:r>
              <a:rPr lang="en" sz="6500">
                <a:solidFill>
                  <a:srgbClr val="043461"/>
                </a:solidFill>
                <a:latin typeface="Cambria"/>
                <a:ea typeface="Cambria"/>
                <a:cs typeface="Cambria"/>
                <a:sym typeface="Cambria"/>
              </a:rPr>
              <a:t>- </a:t>
            </a:r>
            <a:endParaRPr sz="3000">
              <a:solidFill>
                <a:srgbClr val="043461"/>
              </a:solidFill>
              <a:latin typeface="Merriweather Light"/>
              <a:ea typeface="Merriweather Light"/>
              <a:cs typeface="Merriweather Light"/>
              <a:sym typeface="Merriweather Light"/>
            </a:endParaRPr>
          </a:p>
        </p:txBody>
      </p:sp>
      <p:sp>
        <p:nvSpPr>
          <p:cNvPr id="980" name="Google Shape;980;p75"/>
          <p:cNvSpPr txBox="1"/>
          <p:nvPr/>
        </p:nvSpPr>
        <p:spPr>
          <a:xfrm>
            <a:off x="5592450" y="2302825"/>
            <a:ext cx="2405100" cy="9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500">
                <a:solidFill>
                  <a:srgbClr val="043461"/>
                </a:solidFill>
                <a:latin typeface="Cambria"/>
                <a:ea typeface="Cambria"/>
                <a:cs typeface="Cambria"/>
                <a:sym typeface="Cambria"/>
              </a:rPr>
              <a:t>s</a:t>
            </a:r>
            <a:r>
              <a:rPr lang="en" sz="3000">
                <a:solidFill>
                  <a:srgbClr val="043461"/>
                </a:solidFill>
                <a:latin typeface="Cambria"/>
                <a:ea typeface="Cambria"/>
                <a:cs typeface="Cambria"/>
                <a:sym typeface="Cambria"/>
              </a:rPr>
              <a:t>1</a:t>
            </a:r>
            <a:r>
              <a:rPr baseline="30000" lang="en" sz="5100">
                <a:solidFill>
                  <a:srgbClr val="043461"/>
                </a:solidFill>
                <a:latin typeface="Cambria"/>
                <a:ea typeface="Cambria"/>
                <a:cs typeface="Cambria"/>
                <a:sym typeface="Cambria"/>
              </a:rPr>
              <a:t>2</a:t>
            </a:r>
            <a:r>
              <a:rPr lang="en" sz="3000">
                <a:latin typeface="Cambria"/>
                <a:ea typeface="Cambria"/>
                <a:cs typeface="Cambria"/>
                <a:sym typeface="Cambria"/>
              </a:rPr>
              <a:t> </a:t>
            </a:r>
            <a:r>
              <a:rPr lang="en" sz="6500">
                <a:solidFill>
                  <a:srgbClr val="043461"/>
                </a:solidFill>
                <a:latin typeface="Cambria"/>
                <a:ea typeface="Cambria"/>
                <a:cs typeface="Cambria"/>
                <a:sym typeface="Cambria"/>
              </a:rPr>
              <a:t>-</a:t>
            </a:r>
            <a:r>
              <a:rPr lang="en" sz="6500">
                <a:solidFill>
                  <a:srgbClr val="000000"/>
                </a:solidFill>
                <a:latin typeface="Cambria"/>
                <a:ea typeface="Cambria"/>
                <a:cs typeface="Cambria"/>
                <a:sym typeface="Cambria"/>
              </a:rPr>
              <a:t> </a:t>
            </a:r>
            <a:r>
              <a:rPr lang="en" sz="6500">
                <a:solidFill>
                  <a:srgbClr val="FFFFFF"/>
                </a:solidFill>
                <a:latin typeface="Cambria"/>
                <a:ea typeface="Cambria"/>
                <a:cs typeface="Cambria"/>
                <a:sym typeface="Cambria"/>
              </a:rPr>
              <a:t>s</a:t>
            </a:r>
            <a:r>
              <a:rPr lang="en" sz="3000">
                <a:solidFill>
                  <a:srgbClr val="FFFFFF"/>
                </a:solidFill>
                <a:latin typeface="Cambria"/>
                <a:ea typeface="Cambria"/>
                <a:cs typeface="Cambria"/>
                <a:sym typeface="Cambria"/>
              </a:rPr>
              <a:t>2</a:t>
            </a:r>
            <a:r>
              <a:rPr baseline="30000" lang="en" sz="5100">
                <a:solidFill>
                  <a:srgbClr val="FFFFFF"/>
                </a:solidFill>
                <a:latin typeface="Cambria"/>
                <a:ea typeface="Cambria"/>
                <a:cs typeface="Cambria"/>
                <a:sym typeface="Cambria"/>
              </a:rPr>
              <a:t>2</a:t>
            </a:r>
            <a:endParaRPr sz="2600">
              <a:solidFill>
                <a:srgbClr val="FFFFFF"/>
              </a:solidFill>
              <a:latin typeface="Cambria"/>
              <a:ea typeface="Cambria"/>
              <a:cs typeface="Cambria"/>
              <a:sym typeface="Cambria"/>
            </a:endParaRPr>
          </a:p>
        </p:txBody>
      </p:sp>
      <p:cxnSp>
        <p:nvCxnSpPr>
          <p:cNvPr id="981" name="Google Shape;981;p75"/>
          <p:cNvCxnSpPr/>
          <p:nvPr/>
        </p:nvCxnSpPr>
        <p:spPr>
          <a:xfrm>
            <a:off x="7025963" y="3481375"/>
            <a:ext cx="870600" cy="0"/>
          </a:xfrm>
          <a:prstGeom prst="straightConnector1">
            <a:avLst/>
          </a:prstGeom>
          <a:noFill/>
          <a:ln cap="flat" cmpd="sng" w="38100">
            <a:solidFill>
              <a:srgbClr val="043461"/>
            </a:solidFill>
            <a:prstDash val="solid"/>
            <a:round/>
            <a:headEnd len="med" w="med" type="none"/>
            <a:tailEnd len="med" w="med" type="none"/>
          </a:ln>
        </p:spPr>
      </p:cxnSp>
      <p:cxnSp>
        <p:nvCxnSpPr>
          <p:cNvPr id="982" name="Google Shape;982;p75"/>
          <p:cNvCxnSpPr/>
          <p:nvPr/>
        </p:nvCxnSpPr>
        <p:spPr>
          <a:xfrm>
            <a:off x="5695475" y="3481375"/>
            <a:ext cx="870600" cy="0"/>
          </a:xfrm>
          <a:prstGeom prst="straightConnector1">
            <a:avLst/>
          </a:prstGeom>
          <a:noFill/>
          <a:ln cap="flat" cmpd="sng" w="38100">
            <a:solidFill>
              <a:srgbClr val="043461"/>
            </a:solidFill>
            <a:prstDash val="solid"/>
            <a:round/>
            <a:headEnd len="med" w="med" type="none"/>
            <a:tailEnd len="med" w="med" type="none"/>
          </a:ln>
        </p:spPr>
      </p:cxnSp>
      <p:sp>
        <p:nvSpPr>
          <p:cNvPr id="983" name="Google Shape;983;p75"/>
          <p:cNvSpPr txBox="1"/>
          <p:nvPr/>
        </p:nvSpPr>
        <p:spPr>
          <a:xfrm>
            <a:off x="6473050" y="3382825"/>
            <a:ext cx="2520300" cy="8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500">
                <a:solidFill>
                  <a:srgbClr val="043461"/>
                </a:solidFill>
                <a:latin typeface="Cambria"/>
                <a:ea typeface="Cambria"/>
                <a:cs typeface="Cambria"/>
                <a:sym typeface="Cambria"/>
              </a:rPr>
              <a:t>-</a:t>
            </a:r>
            <a:endParaRPr sz="3000">
              <a:solidFill>
                <a:srgbClr val="043461"/>
              </a:solidFill>
              <a:latin typeface="Cambria"/>
              <a:ea typeface="Cambria"/>
              <a:cs typeface="Cambria"/>
              <a:sym typeface="Cambria"/>
            </a:endParaRPr>
          </a:p>
        </p:txBody>
      </p:sp>
      <p:cxnSp>
        <p:nvCxnSpPr>
          <p:cNvPr id="984" name="Google Shape;984;p75"/>
          <p:cNvCxnSpPr/>
          <p:nvPr/>
        </p:nvCxnSpPr>
        <p:spPr>
          <a:xfrm>
            <a:off x="6158800" y="1356225"/>
            <a:ext cx="490500" cy="0"/>
          </a:xfrm>
          <a:prstGeom prst="straightConnector1">
            <a:avLst/>
          </a:prstGeom>
          <a:noFill/>
          <a:ln cap="flat" cmpd="sng" w="19050">
            <a:solidFill>
              <a:srgbClr val="043461"/>
            </a:solidFill>
            <a:prstDash val="solid"/>
            <a:round/>
            <a:headEnd len="med" w="med" type="none"/>
            <a:tailEnd len="med" w="med" type="none"/>
          </a:ln>
        </p:spPr>
      </p:cxnSp>
      <p:cxnSp>
        <p:nvCxnSpPr>
          <p:cNvPr id="985" name="Google Shape;985;p75"/>
          <p:cNvCxnSpPr/>
          <p:nvPr/>
        </p:nvCxnSpPr>
        <p:spPr>
          <a:xfrm>
            <a:off x="7549850" y="1350225"/>
            <a:ext cx="490500" cy="0"/>
          </a:xfrm>
          <a:prstGeom prst="straightConnector1">
            <a:avLst/>
          </a:prstGeom>
          <a:noFill/>
          <a:ln cap="flat" cmpd="sng" w="19050">
            <a:solidFill>
              <a:srgbClr val="043461"/>
            </a:solidFill>
            <a:prstDash val="solid"/>
            <a:round/>
            <a:headEnd len="med" w="med" type="none"/>
            <a:tailEnd len="med" w="med" type="none"/>
          </a:ln>
        </p:spPr>
      </p:cxnSp>
      <p:sp>
        <p:nvSpPr>
          <p:cNvPr id="986" name="Google Shape;986;p75"/>
          <p:cNvSpPr txBox="1"/>
          <p:nvPr/>
        </p:nvSpPr>
        <p:spPr>
          <a:xfrm>
            <a:off x="7438025" y="980275"/>
            <a:ext cx="26175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6500">
                <a:solidFill>
                  <a:srgbClr val="043461"/>
                </a:solidFill>
                <a:latin typeface="Cambria"/>
                <a:ea typeface="Cambria"/>
                <a:cs typeface="Cambria"/>
                <a:sym typeface="Cambria"/>
              </a:rPr>
              <a:t>x</a:t>
            </a:r>
            <a:r>
              <a:rPr lang="en" sz="3000">
                <a:solidFill>
                  <a:srgbClr val="043461"/>
                </a:solidFill>
                <a:latin typeface="Cambria"/>
                <a:ea typeface="Cambria"/>
                <a:cs typeface="Cambria"/>
                <a:sym typeface="Cambria"/>
              </a:rPr>
              <a:t>2</a:t>
            </a:r>
            <a:r>
              <a:rPr lang="en" sz="6500">
                <a:solidFill>
                  <a:srgbClr val="043461"/>
                </a:solidFill>
                <a:latin typeface="Merriweather Light"/>
                <a:ea typeface="Merriweather Light"/>
                <a:cs typeface="Merriweather Light"/>
                <a:sym typeface="Merriweather Light"/>
              </a:rPr>
              <a:t>)</a:t>
            </a:r>
            <a:endParaRPr>
              <a:solidFill>
                <a:srgbClr val="043461"/>
              </a:solidFill>
            </a:endParaRPr>
          </a:p>
        </p:txBody>
      </p:sp>
      <p:graphicFrame>
        <p:nvGraphicFramePr>
          <p:cNvPr id="987" name="Google Shape;987;p75"/>
          <p:cNvGraphicFramePr/>
          <p:nvPr/>
        </p:nvGraphicFramePr>
        <p:xfrm>
          <a:off x="270275" y="959600"/>
          <a:ext cx="3000000" cy="3000000"/>
        </p:xfrm>
        <a:graphic>
          <a:graphicData uri="http://schemas.openxmlformats.org/drawingml/2006/table">
            <a:tbl>
              <a:tblPr>
                <a:noFill/>
                <a:tableStyleId>{0858A6B2-C2F2-48D8-9E4A-A1CCEFD83675}</a:tableStyleId>
              </a:tblPr>
              <a:tblGrid>
                <a:gridCol w="905700"/>
                <a:gridCol w="2902775"/>
              </a:tblGrid>
              <a:tr h="614550">
                <a:tc>
                  <a:txBody>
                    <a:bodyPr/>
                    <a:lstStyle/>
                    <a:p>
                      <a:pPr indent="0" lvl="0" marL="0" rtl="0" algn="ctr">
                        <a:spcBef>
                          <a:spcPts val="0"/>
                        </a:spcBef>
                        <a:spcAft>
                          <a:spcPts val="0"/>
                        </a:spcAft>
                        <a:buNone/>
                      </a:pPr>
                      <a:r>
                        <a:t/>
                      </a:r>
                      <a:endParaRPr baseline="-25000" sz="2400">
                        <a:solidFill>
                          <a:srgbClr val="043461"/>
                        </a:solidFill>
                        <a:latin typeface="Cambria"/>
                        <a:ea typeface="Cambria"/>
                        <a:cs typeface="Cambria"/>
                        <a:sym typeface="Cambri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100">
                          <a:solidFill>
                            <a:srgbClr val="043461"/>
                          </a:solidFill>
                          <a:latin typeface="Roboto"/>
                          <a:ea typeface="Roboto"/>
                          <a:cs typeface="Roboto"/>
                          <a:sym typeface="Roboto"/>
                        </a:rPr>
                        <a:t>Mean of the first dataset</a:t>
                      </a:r>
                      <a:endParaRPr sz="1100">
                        <a:solidFill>
                          <a:srgbClr val="043461"/>
                        </a:solidFill>
                        <a:latin typeface="Roboto"/>
                        <a:ea typeface="Roboto"/>
                        <a:cs typeface="Roboto"/>
                        <a:sym typeface="Roboto"/>
                      </a:endParaRPr>
                    </a:p>
                  </a:txBody>
                  <a:tcPr marT="91425" marB="91425" marR="45700" marL="13715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5F9"/>
                    </a:solidFill>
                  </a:tcPr>
                </a:tc>
              </a:tr>
              <a:tr h="614550">
                <a:tc>
                  <a:txBody>
                    <a:bodyPr/>
                    <a:lstStyle/>
                    <a:p>
                      <a:pPr indent="0" lvl="0" marL="0" rtl="0" algn="l">
                        <a:spcBef>
                          <a:spcPts val="0"/>
                        </a:spcBef>
                        <a:spcAft>
                          <a:spcPts val="0"/>
                        </a:spcAft>
                        <a:buNone/>
                      </a:pPr>
                      <a:r>
                        <a:t/>
                      </a:r>
                      <a:endParaRPr>
                        <a:solidFill>
                          <a:srgbClr val="043461"/>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100">
                          <a:solidFill>
                            <a:srgbClr val="043461"/>
                          </a:solidFill>
                          <a:latin typeface="Roboto"/>
                          <a:ea typeface="Roboto"/>
                          <a:cs typeface="Roboto"/>
                          <a:sym typeface="Roboto"/>
                        </a:rPr>
                        <a:t>Mean of the second dataset</a:t>
                      </a:r>
                      <a:endParaRPr sz="1100">
                        <a:solidFill>
                          <a:srgbClr val="043461"/>
                        </a:solidFill>
                        <a:latin typeface="Roboto"/>
                        <a:ea typeface="Roboto"/>
                        <a:cs typeface="Roboto"/>
                        <a:sym typeface="Roboto"/>
                      </a:endParaRPr>
                    </a:p>
                  </a:txBody>
                  <a:tcPr marT="91425" marB="91425" marR="45700" marL="13715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5F9"/>
                    </a:solidFill>
                  </a:tcPr>
                </a:tc>
              </a:tr>
              <a:tr h="614550">
                <a:tc>
                  <a:txBody>
                    <a:bodyPr/>
                    <a:lstStyle/>
                    <a:p>
                      <a:pPr indent="0" lvl="0" marL="0" rtl="0" algn="l">
                        <a:spcBef>
                          <a:spcPts val="0"/>
                        </a:spcBef>
                        <a:spcAft>
                          <a:spcPts val="0"/>
                        </a:spcAft>
                        <a:buNone/>
                      </a:pPr>
                      <a:r>
                        <a:t/>
                      </a:r>
                      <a:endParaRPr>
                        <a:solidFill>
                          <a:srgbClr val="043461"/>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100">
                          <a:solidFill>
                            <a:srgbClr val="043461"/>
                          </a:solidFill>
                          <a:latin typeface="Roboto"/>
                          <a:ea typeface="Roboto"/>
                          <a:cs typeface="Roboto"/>
                          <a:sym typeface="Roboto"/>
                        </a:rPr>
                        <a:t>Standard deviation of the first dataset</a:t>
                      </a:r>
                      <a:endParaRPr sz="1100">
                        <a:solidFill>
                          <a:srgbClr val="043461"/>
                        </a:solidFill>
                        <a:latin typeface="Roboto"/>
                        <a:ea typeface="Roboto"/>
                        <a:cs typeface="Roboto"/>
                        <a:sym typeface="Roboto"/>
                      </a:endParaRPr>
                    </a:p>
                  </a:txBody>
                  <a:tcPr marT="91425" marB="91425" marR="45700" marL="13715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5F9"/>
                    </a:solidFill>
                  </a:tcPr>
                </a:tc>
              </a:tr>
              <a:tr h="614550">
                <a:tc>
                  <a:txBody>
                    <a:bodyPr/>
                    <a:lstStyle/>
                    <a:p>
                      <a:pPr indent="0" lvl="0" marL="0" rtl="0" algn="l">
                        <a:spcBef>
                          <a:spcPts val="0"/>
                        </a:spcBef>
                        <a:spcAft>
                          <a:spcPts val="0"/>
                        </a:spcAft>
                        <a:buNone/>
                      </a:pPr>
                      <a:r>
                        <a:t/>
                      </a:r>
                      <a:endParaRPr>
                        <a:solidFill>
                          <a:srgbClr val="043461"/>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100">
                          <a:solidFill>
                            <a:srgbClr val="043461"/>
                          </a:solidFill>
                          <a:latin typeface="Roboto"/>
                          <a:ea typeface="Roboto"/>
                          <a:cs typeface="Roboto"/>
                          <a:sym typeface="Roboto"/>
                        </a:rPr>
                        <a:t>Standard deviation of the second dataset</a:t>
                      </a:r>
                      <a:endParaRPr sz="1100">
                        <a:solidFill>
                          <a:srgbClr val="043461"/>
                        </a:solidFill>
                        <a:latin typeface="Roboto"/>
                        <a:ea typeface="Roboto"/>
                        <a:cs typeface="Roboto"/>
                        <a:sym typeface="Roboto"/>
                      </a:endParaRPr>
                    </a:p>
                  </a:txBody>
                  <a:tcPr marT="91425" marB="91425" marR="45700" marL="13715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5F9"/>
                    </a:solidFill>
                  </a:tcPr>
                </a:tc>
              </a:tr>
              <a:tr h="614550">
                <a:tc>
                  <a:txBody>
                    <a:bodyPr/>
                    <a:lstStyle/>
                    <a:p>
                      <a:pPr indent="0" lvl="0" marL="0" rtl="0" algn="l">
                        <a:spcBef>
                          <a:spcPts val="0"/>
                        </a:spcBef>
                        <a:spcAft>
                          <a:spcPts val="0"/>
                        </a:spcAft>
                        <a:buNone/>
                      </a:pPr>
                      <a:r>
                        <a:t/>
                      </a:r>
                      <a:endParaRPr>
                        <a:solidFill>
                          <a:srgbClr val="043461"/>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100">
                          <a:solidFill>
                            <a:srgbClr val="043461"/>
                          </a:solidFill>
                          <a:latin typeface="Roboto"/>
                          <a:ea typeface="Roboto"/>
                          <a:cs typeface="Roboto"/>
                          <a:sym typeface="Roboto"/>
                        </a:rPr>
                        <a:t>Number of elements in the first dataset</a:t>
                      </a:r>
                      <a:endParaRPr sz="1100">
                        <a:solidFill>
                          <a:srgbClr val="043461"/>
                        </a:solidFill>
                        <a:latin typeface="Roboto"/>
                        <a:ea typeface="Roboto"/>
                        <a:cs typeface="Roboto"/>
                        <a:sym typeface="Roboto"/>
                      </a:endParaRPr>
                    </a:p>
                  </a:txBody>
                  <a:tcPr marT="91425" marB="91425" marR="45700" marL="13715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5F9"/>
                    </a:solidFill>
                  </a:tcPr>
                </a:tc>
              </a:tr>
              <a:tr h="614550">
                <a:tc>
                  <a:txBody>
                    <a:bodyPr/>
                    <a:lstStyle/>
                    <a:p>
                      <a:pPr indent="0" lvl="0" marL="0" rtl="0" algn="l">
                        <a:spcBef>
                          <a:spcPts val="0"/>
                        </a:spcBef>
                        <a:spcAft>
                          <a:spcPts val="0"/>
                        </a:spcAft>
                        <a:buNone/>
                      </a:pPr>
                      <a:r>
                        <a:t/>
                      </a:r>
                      <a:endParaRPr>
                        <a:solidFill>
                          <a:srgbClr val="043461"/>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100">
                          <a:solidFill>
                            <a:srgbClr val="043461"/>
                          </a:solidFill>
                          <a:latin typeface="Roboto"/>
                          <a:ea typeface="Roboto"/>
                          <a:cs typeface="Roboto"/>
                          <a:sym typeface="Roboto"/>
                        </a:rPr>
                        <a:t>Number of elements in the second dataset</a:t>
                      </a:r>
                      <a:endParaRPr sz="1100">
                        <a:solidFill>
                          <a:srgbClr val="043461"/>
                        </a:solidFill>
                        <a:latin typeface="Roboto"/>
                        <a:ea typeface="Roboto"/>
                        <a:cs typeface="Roboto"/>
                        <a:sym typeface="Roboto"/>
                      </a:endParaRPr>
                    </a:p>
                  </a:txBody>
                  <a:tcPr marT="91425" marB="91425" marR="45700" marL="13715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5F9"/>
                    </a:solidFill>
                  </a:tcPr>
                </a:tc>
              </a:tr>
            </a:tbl>
          </a:graphicData>
        </a:graphic>
      </p:graphicFrame>
      <p:sp>
        <p:nvSpPr>
          <p:cNvPr id="988" name="Google Shape;988;p75"/>
          <p:cNvSpPr txBox="1"/>
          <p:nvPr/>
        </p:nvSpPr>
        <p:spPr>
          <a:xfrm>
            <a:off x="415500" y="732275"/>
            <a:ext cx="870600" cy="9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100">
                <a:solidFill>
                  <a:srgbClr val="043461"/>
                </a:solidFill>
                <a:latin typeface="Cambria"/>
                <a:ea typeface="Cambria"/>
                <a:cs typeface="Cambria"/>
                <a:sym typeface="Cambria"/>
              </a:rPr>
              <a:t>x</a:t>
            </a:r>
            <a:r>
              <a:rPr lang="en" sz="1600">
                <a:solidFill>
                  <a:srgbClr val="043461"/>
                </a:solidFill>
                <a:latin typeface="Cambria"/>
                <a:ea typeface="Cambria"/>
                <a:cs typeface="Cambria"/>
                <a:sym typeface="Cambria"/>
              </a:rPr>
              <a:t>1  </a:t>
            </a:r>
            <a:r>
              <a:rPr lang="en" sz="5100">
                <a:solidFill>
                  <a:srgbClr val="043461"/>
                </a:solidFill>
                <a:latin typeface="Cambria"/>
                <a:ea typeface="Cambria"/>
                <a:cs typeface="Cambria"/>
                <a:sym typeface="Cambria"/>
              </a:rPr>
              <a:t> </a:t>
            </a:r>
            <a:endParaRPr sz="1600">
              <a:solidFill>
                <a:srgbClr val="043461"/>
              </a:solidFill>
              <a:latin typeface="Merriweather Light"/>
              <a:ea typeface="Merriweather Light"/>
              <a:cs typeface="Merriweather Light"/>
              <a:sym typeface="Merriweather Light"/>
            </a:endParaRPr>
          </a:p>
        </p:txBody>
      </p:sp>
      <p:cxnSp>
        <p:nvCxnSpPr>
          <p:cNvPr id="989" name="Google Shape;989;p75"/>
          <p:cNvCxnSpPr/>
          <p:nvPr/>
        </p:nvCxnSpPr>
        <p:spPr>
          <a:xfrm>
            <a:off x="497075" y="1098975"/>
            <a:ext cx="384300" cy="0"/>
          </a:xfrm>
          <a:prstGeom prst="straightConnector1">
            <a:avLst/>
          </a:prstGeom>
          <a:noFill/>
          <a:ln cap="flat" cmpd="sng" w="9525">
            <a:solidFill>
              <a:srgbClr val="043461"/>
            </a:solidFill>
            <a:prstDash val="solid"/>
            <a:round/>
            <a:headEnd len="med" w="med" type="none"/>
            <a:tailEnd len="med" w="med" type="none"/>
          </a:ln>
        </p:spPr>
      </p:cxnSp>
      <p:sp>
        <p:nvSpPr>
          <p:cNvPr id="990" name="Google Shape;990;p75"/>
          <p:cNvSpPr txBox="1"/>
          <p:nvPr/>
        </p:nvSpPr>
        <p:spPr>
          <a:xfrm>
            <a:off x="415500" y="1339650"/>
            <a:ext cx="870600" cy="9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100">
                <a:solidFill>
                  <a:srgbClr val="043461"/>
                </a:solidFill>
                <a:latin typeface="Cambria"/>
                <a:ea typeface="Cambria"/>
                <a:cs typeface="Cambria"/>
                <a:sym typeface="Cambria"/>
              </a:rPr>
              <a:t>x</a:t>
            </a:r>
            <a:r>
              <a:rPr lang="en" sz="1600">
                <a:solidFill>
                  <a:srgbClr val="043461"/>
                </a:solidFill>
                <a:latin typeface="Cambria"/>
                <a:ea typeface="Cambria"/>
                <a:cs typeface="Cambria"/>
                <a:sym typeface="Cambria"/>
              </a:rPr>
              <a:t>2</a:t>
            </a:r>
            <a:r>
              <a:rPr lang="en" sz="1600">
                <a:solidFill>
                  <a:srgbClr val="043461"/>
                </a:solidFill>
                <a:latin typeface="Cambria"/>
                <a:ea typeface="Cambria"/>
                <a:cs typeface="Cambria"/>
                <a:sym typeface="Cambria"/>
              </a:rPr>
              <a:t>  </a:t>
            </a:r>
            <a:r>
              <a:rPr lang="en" sz="5100">
                <a:solidFill>
                  <a:srgbClr val="043461"/>
                </a:solidFill>
                <a:latin typeface="Cambria"/>
                <a:ea typeface="Cambria"/>
                <a:cs typeface="Cambria"/>
                <a:sym typeface="Cambria"/>
              </a:rPr>
              <a:t> </a:t>
            </a:r>
            <a:endParaRPr sz="1600">
              <a:solidFill>
                <a:srgbClr val="043461"/>
              </a:solidFill>
              <a:latin typeface="Merriweather Light"/>
              <a:ea typeface="Merriweather Light"/>
              <a:cs typeface="Merriweather Light"/>
              <a:sym typeface="Merriweather Light"/>
            </a:endParaRPr>
          </a:p>
        </p:txBody>
      </p:sp>
      <p:cxnSp>
        <p:nvCxnSpPr>
          <p:cNvPr id="991" name="Google Shape;991;p75"/>
          <p:cNvCxnSpPr/>
          <p:nvPr/>
        </p:nvCxnSpPr>
        <p:spPr>
          <a:xfrm>
            <a:off x="497075" y="1706350"/>
            <a:ext cx="384300" cy="0"/>
          </a:xfrm>
          <a:prstGeom prst="straightConnector1">
            <a:avLst/>
          </a:prstGeom>
          <a:noFill/>
          <a:ln cap="flat" cmpd="sng" w="9525">
            <a:solidFill>
              <a:srgbClr val="043461"/>
            </a:solidFill>
            <a:prstDash val="solid"/>
            <a:round/>
            <a:headEnd len="med" w="med" type="none"/>
            <a:tailEnd len="med" w="med" type="none"/>
          </a:ln>
        </p:spPr>
      </p:cxnSp>
      <p:sp>
        <p:nvSpPr>
          <p:cNvPr id="992" name="Google Shape;992;p75"/>
          <p:cNvSpPr txBox="1"/>
          <p:nvPr/>
        </p:nvSpPr>
        <p:spPr>
          <a:xfrm>
            <a:off x="310050" y="1995025"/>
            <a:ext cx="1215600" cy="9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043461"/>
                </a:solidFill>
                <a:latin typeface="Cambria"/>
                <a:ea typeface="Cambria"/>
                <a:cs typeface="Cambria"/>
                <a:sym typeface="Cambria"/>
              </a:rPr>
              <a:t>s</a:t>
            </a:r>
            <a:r>
              <a:rPr lang="en" sz="1500">
                <a:solidFill>
                  <a:srgbClr val="043461"/>
                </a:solidFill>
                <a:latin typeface="Cambria"/>
                <a:ea typeface="Cambria"/>
                <a:cs typeface="Cambria"/>
                <a:sym typeface="Cambria"/>
              </a:rPr>
              <a:t>1</a:t>
            </a:r>
            <a:r>
              <a:rPr baseline="30000" lang="en" sz="3600">
                <a:solidFill>
                  <a:srgbClr val="043461"/>
                </a:solidFill>
                <a:latin typeface="Cambria"/>
                <a:ea typeface="Cambria"/>
                <a:cs typeface="Cambria"/>
                <a:sym typeface="Cambria"/>
              </a:rPr>
              <a:t>2</a:t>
            </a:r>
            <a:r>
              <a:rPr lang="en" sz="2600">
                <a:latin typeface="Cambria"/>
                <a:ea typeface="Cambria"/>
                <a:cs typeface="Cambria"/>
                <a:sym typeface="Cambria"/>
              </a:rPr>
              <a:t> </a:t>
            </a:r>
            <a:endParaRPr sz="2200">
              <a:solidFill>
                <a:srgbClr val="FFFFFF"/>
              </a:solidFill>
              <a:latin typeface="Cambria"/>
              <a:ea typeface="Cambria"/>
              <a:cs typeface="Cambria"/>
              <a:sym typeface="Cambria"/>
            </a:endParaRPr>
          </a:p>
        </p:txBody>
      </p:sp>
      <p:sp>
        <p:nvSpPr>
          <p:cNvPr id="993" name="Google Shape;993;p75"/>
          <p:cNvSpPr txBox="1"/>
          <p:nvPr/>
        </p:nvSpPr>
        <p:spPr>
          <a:xfrm>
            <a:off x="356050" y="2610438"/>
            <a:ext cx="1215600" cy="9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Cambria"/>
                <a:ea typeface="Cambria"/>
                <a:cs typeface="Cambria"/>
                <a:sym typeface="Cambria"/>
              </a:rPr>
              <a:t>s</a:t>
            </a:r>
            <a:r>
              <a:rPr lang="en" sz="1500">
                <a:solidFill>
                  <a:srgbClr val="FFFFFF"/>
                </a:solidFill>
                <a:latin typeface="Cambria"/>
                <a:ea typeface="Cambria"/>
                <a:cs typeface="Cambria"/>
                <a:sym typeface="Cambria"/>
              </a:rPr>
              <a:t>2</a:t>
            </a:r>
            <a:r>
              <a:rPr baseline="30000" lang="en" sz="3600">
                <a:solidFill>
                  <a:srgbClr val="FFFFFF"/>
                </a:solidFill>
                <a:latin typeface="Cambria"/>
                <a:ea typeface="Cambria"/>
                <a:cs typeface="Cambria"/>
                <a:sym typeface="Cambria"/>
              </a:rPr>
              <a:t>2</a:t>
            </a:r>
            <a:r>
              <a:rPr lang="en" sz="2600">
                <a:solidFill>
                  <a:srgbClr val="FFFFFF"/>
                </a:solidFill>
                <a:latin typeface="Cambria"/>
                <a:ea typeface="Cambria"/>
                <a:cs typeface="Cambria"/>
                <a:sym typeface="Cambria"/>
              </a:rPr>
              <a:t> </a:t>
            </a:r>
            <a:endParaRPr sz="2200">
              <a:solidFill>
                <a:srgbClr val="FFFFFF"/>
              </a:solidFill>
              <a:latin typeface="Cambria"/>
              <a:ea typeface="Cambria"/>
              <a:cs typeface="Cambria"/>
              <a:sym typeface="Cambria"/>
            </a:endParaRPr>
          </a:p>
        </p:txBody>
      </p:sp>
      <p:sp>
        <p:nvSpPr>
          <p:cNvPr id="994" name="Google Shape;994;p75"/>
          <p:cNvSpPr txBox="1"/>
          <p:nvPr/>
        </p:nvSpPr>
        <p:spPr>
          <a:xfrm>
            <a:off x="356050" y="3190875"/>
            <a:ext cx="870600" cy="9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100">
                <a:solidFill>
                  <a:srgbClr val="FFFFFF"/>
                </a:solidFill>
                <a:latin typeface="Cambria"/>
                <a:ea typeface="Cambria"/>
                <a:cs typeface="Cambria"/>
                <a:sym typeface="Cambria"/>
              </a:rPr>
              <a:t>n</a:t>
            </a:r>
            <a:r>
              <a:rPr lang="en" sz="1600">
                <a:solidFill>
                  <a:srgbClr val="FFFFFF"/>
                </a:solidFill>
                <a:latin typeface="Cambria"/>
                <a:ea typeface="Cambria"/>
                <a:cs typeface="Cambria"/>
                <a:sym typeface="Cambria"/>
              </a:rPr>
              <a:t>1</a:t>
            </a:r>
            <a:r>
              <a:rPr lang="en" sz="1600">
                <a:solidFill>
                  <a:srgbClr val="043461"/>
                </a:solidFill>
                <a:latin typeface="Cambria"/>
                <a:ea typeface="Cambria"/>
                <a:cs typeface="Cambria"/>
                <a:sym typeface="Cambria"/>
              </a:rPr>
              <a:t>  </a:t>
            </a:r>
            <a:r>
              <a:rPr lang="en" sz="5100">
                <a:solidFill>
                  <a:srgbClr val="043461"/>
                </a:solidFill>
                <a:latin typeface="Cambria"/>
                <a:ea typeface="Cambria"/>
                <a:cs typeface="Cambria"/>
                <a:sym typeface="Cambria"/>
              </a:rPr>
              <a:t> </a:t>
            </a:r>
            <a:endParaRPr sz="1600">
              <a:solidFill>
                <a:srgbClr val="043461"/>
              </a:solidFill>
              <a:latin typeface="Merriweather Light"/>
              <a:ea typeface="Merriweather Light"/>
              <a:cs typeface="Merriweather Light"/>
              <a:sym typeface="Merriweather Light"/>
            </a:endParaRPr>
          </a:p>
        </p:txBody>
      </p:sp>
      <p:sp>
        <p:nvSpPr>
          <p:cNvPr id="995" name="Google Shape;995;p75"/>
          <p:cNvSpPr txBox="1"/>
          <p:nvPr/>
        </p:nvSpPr>
        <p:spPr>
          <a:xfrm>
            <a:off x="356050" y="3814350"/>
            <a:ext cx="870600" cy="9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100">
                <a:solidFill>
                  <a:srgbClr val="FFFFFF"/>
                </a:solidFill>
                <a:latin typeface="Cambria"/>
                <a:ea typeface="Cambria"/>
                <a:cs typeface="Cambria"/>
                <a:sym typeface="Cambria"/>
              </a:rPr>
              <a:t>n</a:t>
            </a:r>
            <a:r>
              <a:rPr lang="en" sz="1600">
                <a:solidFill>
                  <a:srgbClr val="FFFFFF"/>
                </a:solidFill>
                <a:latin typeface="Cambria"/>
                <a:ea typeface="Cambria"/>
                <a:cs typeface="Cambria"/>
                <a:sym typeface="Cambria"/>
              </a:rPr>
              <a:t>2</a:t>
            </a:r>
            <a:r>
              <a:rPr lang="en" sz="1600">
                <a:solidFill>
                  <a:srgbClr val="043461"/>
                </a:solidFill>
                <a:latin typeface="Cambria"/>
                <a:ea typeface="Cambria"/>
                <a:cs typeface="Cambria"/>
                <a:sym typeface="Cambria"/>
              </a:rPr>
              <a:t>  </a:t>
            </a:r>
            <a:r>
              <a:rPr lang="en" sz="5100">
                <a:solidFill>
                  <a:srgbClr val="043461"/>
                </a:solidFill>
                <a:latin typeface="Cambria"/>
                <a:ea typeface="Cambria"/>
                <a:cs typeface="Cambria"/>
                <a:sym typeface="Cambria"/>
              </a:rPr>
              <a:t> </a:t>
            </a:r>
            <a:endParaRPr sz="1600">
              <a:solidFill>
                <a:srgbClr val="043461"/>
              </a:solidFill>
              <a:latin typeface="Merriweather Light"/>
              <a:ea typeface="Merriweather Light"/>
              <a:cs typeface="Merriweather Light"/>
              <a:sym typeface="Merriweather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​​T-Tests</a:t>
            </a:r>
            <a:endParaRPr/>
          </a:p>
          <a:p>
            <a:pPr indent="0" lvl="0" marL="0" rtl="0" algn="l">
              <a:spcBef>
                <a:spcPts val="0"/>
              </a:spcBef>
              <a:spcAft>
                <a:spcPts val="0"/>
              </a:spcAft>
              <a:buNone/>
            </a:pPr>
            <a:r>
              <a:t/>
            </a:r>
            <a:endParaRPr/>
          </a:p>
        </p:txBody>
      </p:sp>
      <p:sp>
        <p:nvSpPr>
          <p:cNvPr id="1001" name="Google Shape;1001;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02" name="Google Shape;1002;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03" name="Google Shape;1003;p76"/>
          <p:cNvPicPr preferRelativeResize="0"/>
          <p:nvPr/>
        </p:nvPicPr>
        <p:blipFill>
          <a:blip r:embed="rId3">
            <a:alphaModFix/>
          </a:blip>
          <a:stretch>
            <a:fillRect/>
          </a:stretch>
        </p:blipFill>
        <p:spPr>
          <a:xfrm>
            <a:off x="4228950" y="1183050"/>
            <a:ext cx="827450" cy="3276399"/>
          </a:xfrm>
          <a:prstGeom prst="rect">
            <a:avLst/>
          </a:prstGeom>
          <a:noFill/>
          <a:ln>
            <a:noFill/>
          </a:ln>
        </p:spPr>
      </p:pic>
      <p:sp>
        <p:nvSpPr>
          <p:cNvPr id="1004" name="Google Shape;1004;p76"/>
          <p:cNvSpPr txBox="1"/>
          <p:nvPr>
            <p:ph idx="1" type="subTitle"/>
          </p:nvPr>
        </p:nvSpPr>
        <p:spPr>
          <a:xfrm>
            <a:off x="-12300" y="2135850"/>
            <a:ext cx="4298400" cy="20559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Determines whether the sample mean statistically differs from a known or hypothesized population mean.</a:t>
            </a:r>
            <a:endParaRPr sz="1800">
              <a:latin typeface="Roboto"/>
              <a:ea typeface="Roboto"/>
              <a:cs typeface="Roboto"/>
              <a:sym typeface="Roboto"/>
            </a:endParaRPr>
          </a:p>
        </p:txBody>
      </p:sp>
      <p:sp>
        <p:nvSpPr>
          <p:cNvPr id="1005" name="Google Shape;1005;p76"/>
          <p:cNvSpPr txBox="1"/>
          <p:nvPr>
            <p:ph idx="2" type="subTitle"/>
          </p:nvPr>
        </p:nvSpPr>
        <p:spPr>
          <a:xfrm>
            <a:off x="4771275" y="2138100"/>
            <a:ext cx="3993900" cy="18009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Determines whether there </a:t>
            </a:r>
            <a:br>
              <a:rPr lang="en" sz="1800">
                <a:latin typeface="Roboto"/>
                <a:ea typeface="Roboto"/>
                <a:cs typeface="Roboto"/>
                <a:sym typeface="Roboto"/>
              </a:rPr>
            </a:br>
            <a:r>
              <a:rPr lang="en" sz="1800">
                <a:latin typeface="Roboto"/>
                <a:ea typeface="Roboto"/>
                <a:cs typeface="Roboto"/>
                <a:sym typeface="Roboto"/>
              </a:rPr>
              <a:t>is a statistically significant difference between the means in two unrelated groups.</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latin typeface="Roboto"/>
              <a:ea typeface="Roboto"/>
              <a:cs typeface="Roboto"/>
              <a:sym typeface="Roboto"/>
            </a:endParaRPr>
          </a:p>
          <a:p>
            <a:pPr indent="0" lvl="0" marL="0" rtl="0" algn="l">
              <a:lnSpc>
                <a:spcPct val="115000"/>
              </a:lnSpc>
              <a:spcBef>
                <a:spcPts val="0"/>
              </a:spcBef>
              <a:spcAft>
                <a:spcPts val="0"/>
              </a:spcAft>
              <a:buNone/>
            </a:pPr>
            <a:r>
              <a:rPr lang="en" sz="1800">
                <a:latin typeface="Roboto"/>
                <a:ea typeface="Roboto"/>
                <a:cs typeface="Roboto"/>
                <a:sym typeface="Roboto"/>
              </a:rPr>
              <a:t>An independent t-test is also known as a two-sample t-test. </a:t>
            </a:r>
            <a:endParaRPr sz="1800">
              <a:latin typeface="Roboto"/>
              <a:ea typeface="Roboto"/>
              <a:cs typeface="Roboto"/>
              <a:sym typeface="Roboto"/>
            </a:endParaRPr>
          </a:p>
        </p:txBody>
      </p:sp>
      <p:sp>
        <p:nvSpPr>
          <p:cNvPr id="1006" name="Google Shape;1006;p76"/>
          <p:cNvSpPr/>
          <p:nvPr/>
        </p:nvSpPr>
        <p:spPr>
          <a:xfrm>
            <a:off x="5105350" y="1404775"/>
            <a:ext cx="2854200" cy="476700"/>
          </a:xfrm>
          <a:prstGeom prst="roundRect">
            <a:avLst>
              <a:gd fmla="val 16667" name="adj"/>
            </a:avLst>
          </a:prstGeom>
          <a:solidFill>
            <a:srgbClr val="0366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Independent t-test</a:t>
            </a:r>
            <a:endParaRPr sz="2400">
              <a:solidFill>
                <a:srgbClr val="FFFFFF"/>
              </a:solidFill>
              <a:latin typeface="Roboto Light"/>
              <a:ea typeface="Roboto Light"/>
              <a:cs typeface="Roboto Light"/>
              <a:sym typeface="Roboto Light"/>
            </a:endParaRPr>
          </a:p>
        </p:txBody>
      </p:sp>
      <p:sp>
        <p:nvSpPr>
          <p:cNvPr id="1007" name="Google Shape;1007;p76"/>
          <p:cNvSpPr/>
          <p:nvPr/>
        </p:nvSpPr>
        <p:spPr>
          <a:xfrm rot="10800000">
            <a:off x="5241569" y="1793551"/>
            <a:ext cx="261029" cy="144694"/>
          </a:xfrm>
          <a:prstGeom prst="flowChartExtract">
            <a:avLst/>
          </a:prstGeom>
          <a:solidFill>
            <a:srgbClr val="036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08" name="Google Shape;1008;p76"/>
          <p:cNvSpPr/>
          <p:nvPr/>
        </p:nvSpPr>
        <p:spPr>
          <a:xfrm>
            <a:off x="457150" y="1421300"/>
            <a:ext cx="27387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One-sample t-test</a:t>
            </a:r>
            <a:endParaRPr sz="2400">
              <a:solidFill>
                <a:srgbClr val="FFFFFF"/>
              </a:solidFill>
              <a:latin typeface="Roboto Light"/>
              <a:ea typeface="Roboto Light"/>
              <a:cs typeface="Roboto Light"/>
              <a:sym typeface="Roboto Light"/>
            </a:endParaRPr>
          </a:p>
        </p:txBody>
      </p:sp>
      <p:sp>
        <p:nvSpPr>
          <p:cNvPr id="1009" name="Google Shape;1009;p76"/>
          <p:cNvSpPr/>
          <p:nvPr/>
        </p:nvSpPr>
        <p:spPr>
          <a:xfrm rot="10800000">
            <a:off x="585516" y="1810083"/>
            <a:ext cx="245980" cy="144692"/>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7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type of t-test should I use?</a:t>
            </a:r>
            <a:endParaRPr/>
          </a:p>
        </p:txBody>
      </p:sp>
      <p:sp>
        <p:nvSpPr>
          <p:cNvPr id="1015" name="Google Shape;1015;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801" name="Google Shape;80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802" name="Google Shape;80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03" name="Google Shape;803;p60"/>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4" name="Google Shape;804;p60"/>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5" name="Google Shape;805;p60"/>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Explain the difference between a null hypothesis and an alternate hypothesis.</a:t>
            </a:r>
            <a:endParaRPr sz="1300">
              <a:solidFill>
                <a:srgbClr val="043461"/>
              </a:solidFill>
              <a:latin typeface="Roboto"/>
              <a:ea typeface="Roboto"/>
              <a:cs typeface="Roboto"/>
              <a:sym typeface="Roboto"/>
            </a:endParaRPr>
          </a:p>
        </p:txBody>
      </p:sp>
      <p:sp>
        <p:nvSpPr>
          <p:cNvPr id="806" name="Google Shape;806;p60"/>
          <p:cNvSpPr/>
          <p:nvPr/>
        </p:nvSpPr>
        <p:spPr>
          <a:xfrm>
            <a:off x="453220" y="200235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7" name="Google Shape;807;p60"/>
          <p:cNvSpPr/>
          <p:nvPr/>
        </p:nvSpPr>
        <p:spPr>
          <a:xfrm flipH="1" rot="10800000">
            <a:off x="453220" y="228094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8" name="Google Shape;808;p60"/>
          <p:cNvSpPr/>
          <p:nvPr/>
        </p:nvSpPr>
        <p:spPr>
          <a:xfrm>
            <a:off x="1352550" y="19571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Apply a one-sample t-test to determine if sample and population data are significantly different.</a:t>
            </a:r>
            <a:endParaRPr sz="1300">
              <a:solidFill>
                <a:srgbClr val="043461"/>
              </a:solidFill>
              <a:latin typeface="Roboto"/>
              <a:ea typeface="Roboto"/>
              <a:cs typeface="Roboto"/>
              <a:sym typeface="Roboto"/>
            </a:endParaRPr>
          </a:p>
        </p:txBody>
      </p:sp>
      <p:sp>
        <p:nvSpPr>
          <p:cNvPr id="809" name="Google Shape;809;p60"/>
          <p:cNvSpPr/>
          <p:nvPr/>
        </p:nvSpPr>
        <p:spPr>
          <a:xfrm>
            <a:off x="453220" y="26931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0" name="Google Shape;810;p60"/>
          <p:cNvSpPr/>
          <p:nvPr/>
        </p:nvSpPr>
        <p:spPr>
          <a:xfrm flipH="1" rot="10800000">
            <a:off x="453220" y="29717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11" name="Google Shape;811;p60"/>
          <p:cNvSpPr/>
          <p:nvPr/>
        </p:nvSpPr>
        <p:spPr>
          <a:xfrm>
            <a:off x="1352550" y="26479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Apply a two-sample t-test to determine if two groups are significantly different.</a:t>
            </a:r>
            <a:endParaRPr sz="1300">
              <a:solidFill>
                <a:srgbClr val="043461"/>
              </a:solidFill>
              <a:latin typeface="Roboto"/>
              <a:ea typeface="Roboto"/>
              <a:cs typeface="Roboto"/>
              <a:sym typeface="Roboto"/>
            </a:endParaRPr>
          </a:p>
        </p:txBody>
      </p:sp>
      <p:sp>
        <p:nvSpPr>
          <p:cNvPr id="812" name="Google Shape;812;p60"/>
          <p:cNvSpPr/>
          <p:nvPr/>
        </p:nvSpPr>
        <p:spPr>
          <a:xfrm>
            <a:off x="453220" y="342387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3" name="Google Shape;813;p60"/>
          <p:cNvSpPr/>
          <p:nvPr/>
        </p:nvSpPr>
        <p:spPr>
          <a:xfrm flipH="1" rot="10800000">
            <a:off x="453220" y="370246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14" name="Google Shape;814;p60"/>
          <p:cNvSpPr/>
          <p:nvPr/>
        </p:nvSpPr>
        <p:spPr>
          <a:xfrm>
            <a:off x="1352550" y="33787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Apply ANOVA to compare the means of three or more groups.</a:t>
            </a:r>
            <a:endParaRPr sz="1300">
              <a:solidFill>
                <a:srgbClr val="043461"/>
              </a:solidFill>
              <a:latin typeface="Roboto"/>
              <a:ea typeface="Roboto"/>
              <a:cs typeface="Roboto"/>
              <a:sym typeface="Roboto"/>
            </a:endParaRPr>
          </a:p>
        </p:txBody>
      </p:sp>
      <p:sp>
        <p:nvSpPr>
          <p:cNvPr id="815" name="Google Shape;815;p60"/>
          <p:cNvSpPr/>
          <p:nvPr/>
        </p:nvSpPr>
        <p:spPr>
          <a:xfrm>
            <a:off x="453220" y="411463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6" name="Google Shape;816;p60"/>
          <p:cNvSpPr/>
          <p:nvPr/>
        </p:nvSpPr>
        <p:spPr>
          <a:xfrm flipH="1" rot="10800000">
            <a:off x="453220" y="439322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17" name="Google Shape;817;p60"/>
          <p:cNvSpPr/>
          <p:nvPr/>
        </p:nvSpPr>
        <p:spPr>
          <a:xfrm>
            <a:off x="1352550" y="4069463"/>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Perform a chi-square test to compare the distribution of categorical data.</a:t>
            </a:r>
            <a:endParaRPr sz="1300">
              <a:solidFill>
                <a:srgbClr val="04346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​​T-Tests</a:t>
            </a:r>
            <a:endParaRPr/>
          </a:p>
        </p:txBody>
      </p:sp>
      <p:sp>
        <p:nvSpPr>
          <p:cNvPr id="1021" name="Google Shape;102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2" name="Google Shape;1022;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couple of things to consider before performing t-test:</a:t>
            </a:r>
            <a:endParaRPr/>
          </a:p>
        </p:txBody>
      </p:sp>
      <p:sp>
        <p:nvSpPr>
          <p:cNvPr id="1023" name="Google Shape;1023;p78"/>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450">
                <a:solidFill>
                  <a:srgbClr val="043461"/>
                </a:solidFill>
                <a:latin typeface="Roboto"/>
                <a:ea typeface="Roboto"/>
                <a:cs typeface="Roboto"/>
                <a:sym typeface="Roboto"/>
              </a:rPr>
              <a:t>Do the compared groups come from a single population or two distinct populations?   </a:t>
            </a:r>
            <a:endParaRPr sz="1450">
              <a:solidFill>
                <a:srgbClr val="043461"/>
              </a:solidFill>
              <a:latin typeface="Roboto"/>
              <a:ea typeface="Roboto"/>
              <a:cs typeface="Roboto"/>
              <a:sym typeface="Roboto"/>
            </a:endParaRPr>
          </a:p>
        </p:txBody>
      </p:sp>
      <p:grpSp>
        <p:nvGrpSpPr>
          <p:cNvPr id="1024" name="Google Shape;1024;p78"/>
          <p:cNvGrpSpPr/>
          <p:nvPr/>
        </p:nvGrpSpPr>
        <p:grpSpPr>
          <a:xfrm>
            <a:off x="457200" y="1378813"/>
            <a:ext cx="776889" cy="621300"/>
            <a:chOff x="457200" y="1378813"/>
            <a:chExt cx="776889" cy="621300"/>
          </a:xfrm>
        </p:grpSpPr>
        <p:sp>
          <p:nvSpPr>
            <p:cNvPr id="1025" name="Google Shape;1025;p7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26" name="Google Shape;1026;p7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27" name="Google Shape;1027;p78"/>
          <p:cNvGrpSpPr/>
          <p:nvPr/>
        </p:nvGrpSpPr>
        <p:grpSpPr>
          <a:xfrm>
            <a:off x="457200" y="2228725"/>
            <a:ext cx="776889" cy="621300"/>
            <a:chOff x="457200" y="1378813"/>
            <a:chExt cx="776889" cy="621300"/>
          </a:xfrm>
        </p:grpSpPr>
        <p:sp>
          <p:nvSpPr>
            <p:cNvPr id="1028" name="Google Shape;1028;p7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29" name="Google Shape;1029;p7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30" name="Google Shape;1030;p78"/>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450">
                <a:solidFill>
                  <a:srgbClr val="043461"/>
                </a:solidFill>
                <a:latin typeface="Roboto"/>
                <a:ea typeface="Roboto"/>
                <a:cs typeface="Roboto"/>
                <a:sym typeface="Roboto"/>
              </a:rPr>
              <a:t>Do you want to test the difference in a specific direction?  </a:t>
            </a:r>
            <a:endParaRPr sz="1450">
              <a:solidFill>
                <a:srgbClr val="04346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​​T-Tests</a:t>
            </a:r>
            <a:endParaRPr/>
          </a:p>
        </p:txBody>
      </p:sp>
      <p:sp>
        <p:nvSpPr>
          <p:cNvPr id="1036" name="Google Shape;1036;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37" name="Google Shape;1037;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38" name="Google Shape;1038;p79"/>
          <p:cNvPicPr preferRelativeResize="0"/>
          <p:nvPr/>
        </p:nvPicPr>
        <p:blipFill>
          <a:blip r:embed="rId3">
            <a:alphaModFix/>
          </a:blip>
          <a:stretch>
            <a:fillRect/>
          </a:stretch>
        </p:blipFill>
        <p:spPr>
          <a:xfrm>
            <a:off x="4228950" y="1183050"/>
            <a:ext cx="827450" cy="3276399"/>
          </a:xfrm>
          <a:prstGeom prst="rect">
            <a:avLst/>
          </a:prstGeom>
          <a:noFill/>
          <a:ln>
            <a:noFill/>
          </a:ln>
        </p:spPr>
      </p:pic>
      <p:sp>
        <p:nvSpPr>
          <p:cNvPr id="1039" name="Google Shape;1039;p79"/>
          <p:cNvSpPr txBox="1"/>
          <p:nvPr>
            <p:ph idx="1" type="subTitle"/>
          </p:nvPr>
        </p:nvSpPr>
        <p:spPr>
          <a:xfrm>
            <a:off x="-12300" y="2135850"/>
            <a:ext cx="4298400" cy="20559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One group being compared against a standard value</a:t>
            </a:r>
            <a:endParaRPr sz="18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Example:</a:t>
            </a:r>
            <a:r>
              <a:rPr lang="en" sz="1800">
                <a:latin typeface="Roboto"/>
                <a:ea typeface="Roboto"/>
                <a:cs typeface="Roboto"/>
                <a:sym typeface="Roboto"/>
              </a:rPr>
              <a:t> Comparing gasoline octane level to an octane level</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p>
        </p:txBody>
      </p:sp>
      <p:sp>
        <p:nvSpPr>
          <p:cNvPr id="1040" name="Google Shape;1040;p79"/>
          <p:cNvSpPr txBox="1"/>
          <p:nvPr>
            <p:ph idx="2" type="subTitle"/>
          </p:nvPr>
        </p:nvSpPr>
        <p:spPr>
          <a:xfrm>
            <a:off x="4771275" y="2138100"/>
            <a:ext cx="3993900" cy="18009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Groups coming from two distinct populations </a:t>
            </a:r>
            <a:endParaRPr sz="18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Example:</a:t>
            </a:r>
            <a:r>
              <a:rPr lang="en" sz="1800">
                <a:latin typeface="Roboto"/>
                <a:ea typeface="Roboto"/>
                <a:cs typeface="Roboto"/>
                <a:sym typeface="Roboto"/>
              </a:rPr>
              <a:t> Different countries, different species</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p>
        </p:txBody>
      </p:sp>
      <p:sp>
        <p:nvSpPr>
          <p:cNvPr id="1041" name="Google Shape;1041;p79"/>
          <p:cNvSpPr/>
          <p:nvPr/>
        </p:nvSpPr>
        <p:spPr>
          <a:xfrm>
            <a:off x="5105350" y="1404775"/>
            <a:ext cx="2854200" cy="476700"/>
          </a:xfrm>
          <a:prstGeom prst="roundRect">
            <a:avLst>
              <a:gd fmla="val 16667" name="adj"/>
            </a:avLst>
          </a:prstGeom>
          <a:solidFill>
            <a:srgbClr val="0366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Independent t-test</a:t>
            </a:r>
            <a:endParaRPr sz="2400">
              <a:solidFill>
                <a:srgbClr val="FFFFFF"/>
              </a:solidFill>
              <a:latin typeface="Roboto Light"/>
              <a:ea typeface="Roboto Light"/>
              <a:cs typeface="Roboto Light"/>
              <a:sym typeface="Roboto Light"/>
            </a:endParaRPr>
          </a:p>
        </p:txBody>
      </p:sp>
      <p:sp>
        <p:nvSpPr>
          <p:cNvPr id="1042" name="Google Shape;1042;p79"/>
          <p:cNvSpPr/>
          <p:nvPr/>
        </p:nvSpPr>
        <p:spPr>
          <a:xfrm rot="10800000">
            <a:off x="5241569" y="1793551"/>
            <a:ext cx="261029" cy="144694"/>
          </a:xfrm>
          <a:prstGeom prst="flowChartExtract">
            <a:avLst/>
          </a:prstGeom>
          <a:solidFill>
            <a:srgbClr val="036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43" name="Google Shape;1043;p79"/>
          <p:cNvSpPr/>
          <p:nvPr/>
        </p:nvSpPr>
        <p:spPr>
          <a:xfrm>
            <a:off x="457150" y="1421300"/>
            <a:ext cx="27387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One-sample t-test</a:t>
            </a:r>
            <a:endParaRPr sz="2400">
              <a:solidFill>
                <a:srgbClr val="FFFFFF"/>
              </a:solidFill>
              <a:latin typeface="Roboto Light"/>
              <a:ea typeface="Roboto Light"/>
              <a:cs typeface="Roboto Light"/>
              <a:sym typeface="Roboto Light"/>
            </a:endParaRPr>
          </a:p>
        </p:txBody>
      </p:sp>
      <p:sp>
        <p:nvSpPr>
          <p:cNvPr id="1044" name="Google Shape;1044;p79"/>
          <p:cNvSpPr/>
          <p:nvPr/>
        </p:nvSpPr>
        <p:spPr>
          <a:xfrm rot="10800000">
            <a:off x="585516" y="1810083"/>
            <a:ext cx="245980" cy="144692"/>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5" name="Google Shape;1055;p81"/>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solidFill>
                  <a:schemeClr val="dk1"/>
                </a:solidFill>
              </a:rPr>
              <a:t>Activity: T-Test</a:t>
            </a:r>
            <a:endParaRPr sz="3600">
              <a:solidFill>
                <a:schemeClr val="dk1"/>
              </a:solidFill>
            </a:endParaRPr>
          </a:p>
          <a:p>
            <a:pPr indent="0" lvl="0" marL="0" rtl="0" algn="l">
              <a:spcBef>
                <a:spcPts val="800"/>
              </a:spcBef>
              <a:spcAft>
                <a:spcPts val="800"/>
              </a:spcAft>
              <a:buClr>
                <a:schemeClr val="dk1"/>
              </a:buClr>
              <a:buSzPts val="1100"/>
              <a:buFont typeface="Arial"/>
              <a:buNone/>
            </a:pPr>
            <a:r>
              <a:rPr lang="en" sz="1900">
                <a:solidFill>
                  <a:schemeClr val="dk1"/>
                </a:solidFill>
                <a:latin typeface="Roboto"/>
                <a:ea typeface="Roboto"/>
                <a:cs typeface="Roboto"/>
                <a:sym typeface="Roboto"/>
              </a:rPr>
              <a:t>In this activity, </a:t>
            </a:r>
            <a:r>
              <a:rPr lang="en" sz="1900">
                <a:solidFill>
                  <a:schemeClr val="dk1"/>
                </a:solidFill>
                <a:latin typeface="Roboto"/>
                <a:ea typeface="Roboto"/>
                <a:cs typeface="Roboto"/>
                <a:sym typeface="Roboto"/>
              </a:rPr>
              <a:t>you will use a t-test to compare the difference in heights of non-related individuals from two different locations. </a:t>
            </a:r>
            <a:endParaRPr>
              <a:latin typeface="Roboto"/>
              <a:ea typeface="Roboto"/>
              <a:cs typeface="Roboto"/>
              <a:sym typeface="Roboto"/>
            </a:endParaRPr>
          </a:p>
        </p:txBody>
      </p:sp>
      <p:sp>
        <p:nvSpPr>
          <p:cNvPr id="1056" name="Google Shape;1056;p8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T-Test</a:t>
            </a:r>
            <a:endParaRPr/>
          </a:p>
        </p:txBody>
      </p:sp>
      <p:sp>
        <p:nvSpPr>
          <p:cNvPr id="1062" name="Google Shape;1062;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3" name="Google Shape;1063;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graphicFrame>
        <p:nvGraphicFramePr>
          <p:cNvPr id="1064" name="Google Shape;1064;p82"/>
          <p:cNvGraphicFramePr/>
          <p:nvPr/>
        </p:nvGraphicFramePr>
        <p:xfrm>
          <a:off x="339075" y="1094925"/>
          <a:ext cx="3000000" cy="3000000"/>
        </p:xfrm>
        <a:graphic>
          <a:graphicData uri="http://schemas.openxmlformats.org/drawingml/2006/table">
            <a:tbl>
              <a:tblPr>
                <a:noFill/>
                <a:tableStyleId>{0858A6B2-C2F2-48D8-9E4A-A1CCEFD83675}</a:tableStyleId>
              </a:tblPr>
              <a:tblGrid>
                <a:gridCol w="1455450"/>
                <a:gridCol w="7116950"/>
              </a:tblGrid>
              <a:tr h="93250">
                <a:tc rowSpan="8">
                  <a:txBody>
                    <a:bodyPr/>
                    <a:lstStyle/>
                    <a:p>
                      <a:pPr indent="0" lvl="0" marL="0" rtl="0" algn="r">
                        <a:lnSpc>
                          <a:spcPct val="115000"/>
                        </a:lnSpc>
                        <a:spcBef>
                          <a:spcPts val="0"/>
                        </a:spcBef>
                        <a:spcAft>
                          <a:spcPts val="0"/>
                        </a:spcAft>
                        <a:buNone/>
                      </a:pPr>
                      <a:r>
                        <a:rPr b="1" lang="en">
                          <a:solidFill>
                            <a:srgbClr val="FFFFFF"/>
                          </a:solidFill>
                          <a:latin typeface="Roboto"/>
                          <a:ea typeface="Roboto"/>
                          <a:cs typeface="Roboto"/>
                          <a:sym typeface="Roboto"/>
                        </a:rPr>
                        <a:t>Instructions</a:t>
                      </a:r>
                      <a:endParaRPr b="1">
                        <a:solidFill>
                          <a:srgbClr val="FFFFFF"/>
                        </a:solidFill>
                        <a:latin typeface="Roboto"/>
                        <a:ea typeface="Roboto"/>
                        <a:cs typeface="Roboto"/>
                        <a:sym typeface="Roboto"/>
                      </a:endParaRPr>
                    </a:p>
                  </a:txBody>
                  <a:tcPr marT="274300" marB="27430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rowSpan="6">
                  <a:txBody>
                    <a:bodyPr/>
                    <a:lstStyle/>
                    <a:p>
                      <a:pPr indent="0" lvl="0" marL="0" rtl="0" algn="l">
                        <a:lnSpc>
                          <a:spcPct val="115000"/>
                        </a:lnSpc>
                        <a:spcBef>
                          <a:spcPts val="0"/>
                        </a:spcBef>
                        <a:spcAft>
                          <a:spcPts val="400"/>
                        </a:spcAft>
                        <a:buNone/>
                      </a:pPr>
                      <a:r>
                        <a:rPr lang="en">
                          <a:solidFill>
                            <a:srgbClr val="043461"/>
                          </a:solidFill>
                          <a:latin typeface="Roboto"/>
                          <a:ea typeface="Roboto"/>
                          <a:cs typeface="Roboto"/>
                          <a:sym typeface="Roboto"/>
                        </a:rPr>
                        <a:t>Calculate the mean for each population.</a:t>
                      </a:r>
                      <a:endParaRPr>
                        <a:solidFill>
                          <a:srgbClr val="043461"/>
                        </a:solidFill>
                        <a:latin typeface="Roboto"/>
                        <a:ea typeface="Roboto"/>
                        <a:cs typeface="Roboto"/>
                        <a:sym typeface="Roboto"/>
                      </a:endParaRPr>
                    </a:p>
                  </a:txBody>
                  <a:tcPr marT="274300" marB="27430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2625">
                <a:tc vMerge="1"/>
                <a:tc vMerge="1"/>
              </a:tr>
              <a:tr h="82950">
                <a:tc vMerge="1"/>
                <a:tc vMerge="1"/>
              </a:tr>
              <a:tr h="99900">
                <a:tc vMerge="1"/>
                <a:tc vMerge="1"/>
              </a:tr>
              <a:tr h="128725">
                <a:tc vMerge="1"/>
                <a:tc vMerge="1"/>
              </a:tr>
              <a:tr h="204050">
                <a:tc vMerge="1"/>
                <a:tc vMerge="1"/>
              </a:tr>
              <a:tr h="868875">
                <a:tc vMerge="1"/>
                <a:tc>
                  <a:txBody>
                    <a:bodyPr/>
                    <a:lstStyle/>
                    <a:p>
                      <a:pPr indent="0" lvl="0" marL="0" rtl="0" algn="l">
                        <a:lnSpc>
                          <a:spcPct val="115000"/>
                        </a:lnSpc>
                        <a:spcBef>
                          <a:spcPts val="300"/>
                        </a:spcBef>
                        <a:spcAft>
                          <a:spcPts val="0"/>
                        </a:spcAft>
                        <a:buNone/>
                      </a:pPr>
                      <a:r>
                        <a:rPr lang="en">
                          <a:solidFill>
                            <a:srgbClr val="043461"/>
                          </a:solidFill>
                          <a:latin typeface="Roboto"/>
                          <a:ea typeface="Roboto"/>
                          <a:cs typeface="Roboto"/>
                          <a:sym typeface="Roboto"/>
                        </a:rPr>
                        <a:t>Use a t-test to determine if there is a statistically significant difference in the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height of non-related individuals  in San Francisco vs. Denver. </a:t>
                      </a:r>
                      <a:endParaRPr>
                        <a:solidFill>
                          <a:srgbClr val="043461"/>
                        </a:solidFill>
                        <a:latin typeface="Roboto"/>
                        <a:ea typeface="Roboto"/>
                        <a:cs typeface="Roboto"/>
                        <a:sym typeface="Roboto"/>
                      </a:endParaRPr>
                    </a:p>
                  </a:txBody>
                  <a:tcPr marT="274300" marB="27430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675025">
                <a:tc vMerge="1"/>
                <a:tc>
                  <a:txBody>
                    <a:bodyPr/>
                    <a:lstStyle/>
                    <a:p>
                      <a:pPr indent="0" lvl="0" marL="0" rtl="0" algn="l">
                        <a:lnSpc>
                          <a:spcPct val="115000"/>
                        </a:lnSpc>
                        <a:spcBef>
                          <a:spcPts val="0"/>
                        </a:spcBef>
                        <a:spcAft>
                          <a:spcPts val="400"/>
                        </a:spcAft>
                        <a:buNone/>
                      </a:pPr>
                      <a:r>
                        <a:rPr lang="en">
                          <a:solidFill>
                            <a:srgbClr val="043461"/>
                          </a:solidFill>
                          <a:latin typeface="Roboto"/>
                          <a:ea typeface="Roboto"/>
                          <a:cs typeface="Roboto"/>
                          <a:sym typeface="Roboto"/>
                        </a:rPr>
                        <a:t>It is up to you to determine if you should use a one-sample or an independent t-test. </a:t>
                      </a:r>
                      <a:endParaRPr>
                        <a:solidFill>
                          <a:srgbClr val="043461"/>
                        </a:solidFill>
                        <a:latin typeface="Roboto"/>
                        <a:ea typeface="Roboto"/>
                        <a:cs typeface="Roboto"/>
                        <a:sym typeface="Roboto"/>
                      </a:endParaRPr>
                    </a:p>
                  </a:txBody>
                  <a:tcPr marT="274300" marB="27430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8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ANOVA</a:t>
            </a:r>
            <a:endParaRPr/>
          </a:p>
        </p:txBody>
      </p:sp>
      <p:sp>
        <p:nvSpPr>
          <p:cNvPr id="1075" name="Google Shape;1075;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ANOVA</a:t>
            </a:r>
            <a:endParaRPr/>
          </a:p>
        </p:txBody>
      </p:sp>
      <p:sp>
        <p:nvSpPr>
          <p:cNvPr id="1081" name="Google Shape;1081;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2" name="Google Shape;1082;p85"/>
          <p:cNvSpPr/>
          <p:nvPr/>
        </p:nvSpPr>
        <p:spPr>
          <a:xfrm flipH="1">
            <a:off x="724275" y="17091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ANOVA is an extension of a t-test. With a t-test, you can test two groups to determine whether their means are statistically different.</a:t>
            </a:r>
            <a:endParaRPr sz="1600">
              <a:solidFill>
                <a:srgbClr val="043461"/>
              </a:solidFill>
              <a:latin typeface="Roboto"/>
              <a:ea typeface="Roboto"/>
              <a:cs typeface="Roboto"/>
              <a:sym typeface="Roboto"/>
            </a:endParaRPr>
          </a:p>
        </p:txBody>
      </p:sp>
      <p:grpSp>
        <p:nvGrpSpPr>
          <p:cNvPr id="1083" name="Google Shape;1083;p85"/>
          <p:cNvGrpSpPr/>
          <p:nvPr/>
        </p:nvGrpSpPr>
        <p:grpSpPr>
          <a:xfrm>
            <a:off x="457181" y="1116503"/>
            <a:ext cx="533372" cy="533480"/>
            <a:chOff x="457200" y="1378813"/>
            <a:chExt cx="695400" cy="695450"/>
          </a:xfrm>
        </p:grpSpPr>
        <p:sp>
          <p:nvSpPr>
            <p:cNvPr id="1084" name="Google Shape;1084;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085" name="Google Shape;1085;p85"/>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85"/>
          <p:cNvGrpSpPr/>
          <p:nvPr/>
        </p:nvGrpSpPr>
        <p:grpSpPr>
          <a:xfrm>
            <a:off x="3228956" y="1116503"/>
            <a:ext cx="533372" cy="533480"/>
            <a:chOff x="457200" y="1378813"/>
            <a:chExt cx="695400" cy="695450"/>
          </a:xfrm>
        </p:grpSpPr>
        <p:sp>
          <p:nvSpPr>
            <p:cNvPr id="1087" name="Google Shape;1087;p8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88" name="Google Shape;1088;p85"/>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89" name="Google Shape;1089;p85"/>
          <p:cNvSpPr/>
          <p:nvPr/>
        </p:nvSpPr>
        <p:spPr>
          <a:xfrm flipH="1">
            <a:off x="3496050" y="170917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An ANOVA test is a way to find out if survey or experiment results are significant. </a:t>
            </a:r>
            <a:endParaRPr sz="1600">
              <a:solidFill>
                <a:srgbClr val="043461"/>
              </a:solidFill>
              <a:latin typeface="Roboto"/>
              <a:ea typeface="Roboto"/>
              <a:cs typeface="Roboto"/>
              <a:sym typeface="Roboto"/>
            </a:endParaRPr>
          </a:p>
        </p:txBody>
      </p:sp>
      <p:grpSp>
        <p:nvGrpSpPr>
          <p:cNvPr id="1090" name="Google Shape;1090;p85"/>
          <p:cNvGrpSpPr/>
          <p:nvPr/>
        </p:nvGrpSpPr>
        <p:grpSpPr>
          <a:xfrm>
            <a:off x="6134081" y="1117253"/>
            <a:ext cx="533372" cy="533480"/>
            <a:chOff x="457200" y="1378813"/>
            <a:chExt cx="695400" cy="695450"/>
          </a:xfrm>
        </p:grpSpPr>
        <p:sp>
          <p:nvSpPr>
            <p:cNvPr id="1091" name="Google Shape;1091;p85"/>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092" name="Google Shape;1092;p85"/>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93" name="Google Shape;1093;p85"/>
          <p:cNvSpPr/>
          <p:nvPr/>
        </p:nvSpPr>
        <p:spPr>
          <a:xfrm flipH="1">
            <a:off x="6401175" y="1709925"/>
            <a:ext cx="2428500" cy="2662800"/>
          </a:xfrm>
          <a:prstGeom prst="round2DiagRect">
            <a:avLst>
              <a:gd fmla="val 16667" name="adj1"/>
              <a:gd fmla="val 0" name="adj2"/>
            </a:avLst>
          </a:prstGeom>
          <a:solidFill>
            <a:srgbClr val="F2F5F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It helps you figure out whether to reject the null hypothesis or to fail to reject it.</a:t>
            </a:r>
            <a:endParaRPr sz="1600">
              <a:solidFill>
                <a:srgbClr val="04346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86"/>
          <p:cNvSpPr txBox="1"/>
          <p:nvPr>
            <p:ph type="title"/>
          </p:nvPr>
        </p:nvSpPr>
        <p:spPr>
          <a:xfrm>
            <a:off x="1400" y="274875"/>
            <a:ext cx="82995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t>Activity: ANOVA</a:t>
            </a:r>
            <a:endParaRPr sz="3600"/>
          </a:p>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In this activity, you will use ANOVA to compare the differences in pain tolerance based on how many times a person exercises in a given week.</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a:p>
        </p:txBody>
      </p:sp>
      <p:sp>
        <p:nvSpPr>
          <p:cNvPr id="1099" name="Google Shape;1099;p86"/>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
        <p:nvSpPr>
          <p:cNvPr id="1100" name="Google Shape;1100;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t>ANOVA</a:t>
            </a:r>
            <a:endParaRPr/>
          </a:p>
        </p:txBody>
      </p:sp>
      <p:sp>
        <p:nvSpPr>
          <p:cNvPr id="1106" name="Google Shape;1106;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7" name="Google Shape;1107;p87"/>
          <p:cNvGraphicFramePr/>
          <p:nvPr/>
        </p:nvGraphicFramePr>
        <p:xfrm>
          <a:off x="339075" y="790125"/>
          <a:ext cx="3000000" cy="3000000"/>
        </p:xfrm>
        <a:graphic>
          <a:graphicData uri="http://schemas.openxmlformats.org/drawingml/2006/table">
            <a:tbl>
              <a:tblPr>
                <a:noFill/>
                <a:tableStyleId>{0858A6B2-C2F2-48D8-9E4A-A1CCEFD83675}</a:tableStyleId>
              </a:tblPr>
              <a:tblGrid>
                <a:gridCol w="1466250"/>
                <a:gridCol w="7169725"/>
              </a:tblGrid>
              <a:tr h="68225">
                <a:tc rowSpan="8">
                  <a:txBody>
                    <a:bodyPr/>
                    <a:lstStyle/>
                    <a:p>
                      <a:pPr indent="0" lvl="0" marL="0" rtl="0" algn="r">
                        <a:lnSpc>
                          <a:spcPct val="115000"/>
                        </a:lnSpc>
                        <a:spcBef>
                          <a:spcPts val="0"/>
                        </a:spcBef>
                        <a:spcAft>
                          <a:spcPts val="0"/>
                        </a:spcAft>
                        <a:buNone/>
                      </a:pPr>
                      <a:r>
                        <a:rPr b="1" lang="en">
                          <a:solidFill>
                            <a:srgbClr val="FFFFFF"/>
                          </a:solidFill>
                          <a:latin typeface="Roboto"/>
                          <a:ea typeface="Roboto"/>
                          <a:cs typeface="Roboto"/>
                          <a:sym typeface="Roboto"/>
                        </a:rPr>
                        <a:t>Instructions</a:t>
                      </a:r>
                      <a:endParaRPr b="1">
                        <a:solidFill>
                          <a:srgbClr val="FFFFFF"/>
                        </a:solidFill>
                        <a:latin typeface="Roboto"/>
                        <a:ea typeface="Roboto"/>
                        <a:cs typeface="Roboto"/>
                        <a:sym typeface="Roboto"/>
                      </a:endParaRPr>
                    </a:p>
                  </a:txBody>
                  <a:tcPr marT="274300" marB="27430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rowSpan="6">
                  <a:txBody>
                    <a:bodyPr/>
                    <a:lstStyle/>
                    <a:p>
                      <a:pPr indent="0" lvl="0" marL="0" rtl="0" algn="l">
                        <a:lnSpc>
                          <a:spcPct val="115000"/>
                        </a:lnSpc>
                        <a:spcBef>
                          <a:spcPts val="300"/>
                        </a:spcBef>
                        <a:spcAft>
                          <a:spcPts val="0"/>
                        </a:spcAft>
                        <a:buClr>
                          <a:schemeClr val="dk1"/>
                        </a:buClr>
                        <a:buSzPts val="1100"/>
                        <a:buFont typeface="Arial"/>
                        <a:buNone/>
                      </a:pPr>
                      <a:r>
                        <a:rPr lang="en">
                          <a:solidFill>
                            <a:srgbClr val="043461"/>
                          </a:solidFill>
                          <a:latin typeface="Roboto"/>
                          <a:ea typeface="Roboto"/>
                          <a:cs typeface="Roboto"/>
                          <a:sym typeface="Roboto"/>
                        </a:rPr>
                        <a:t>Perform a one-way ANOVA test to determine whether there are any significant differences in number of workouts vs. pain threshold.</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3125">
                <a:tc vMerge="1"/>
                <a:tc vMerge="1"/>
              </a:tr>
              <a:tr h="60700">
                <a:tc vMerge="1"/>
                <a:tc vMerge="1"/>
              </a:tr>
              <a:tr h="73100">
                <a:tc vMerge="1"/>
                <a:tc vMerge="1"/>
              </a:tr>
              <a:tr h="94200">
                <a:tc vMerge="1"/>
                <a:tc vMerge="1"/>
              </a:tr>
              <a:tr h="406575">
                <a:tc vMerge="1"/>
                <a:tc vMerge="1"/>
              </a:tr>
              <a:tr h="485375">
                <a:tc vMerge="1"/>
                <a:tc rowSpan="2">
                  <a:txBody>
                    <a:bodyPr/>
                    <a:lstStyle/>
                    <a:p>
                      <a:pPr indent="0" lvl="0" marL="0" rtl="0" algn="l">
                        <a:lnSpc>
                          <a:spcPct val="115000"/>
                        </a:lnSpc>
                        <a:spcBef>
                          <a:spcPts val="300"/>
                        </a:spcBef>
                        <a:spcAft>
                          <a:spcPts val="0"/>
                        </a:spcAft>
                        <a:buNone/>
                      </a:pPr>
                      <a:r>
                        <a:rPr lang="en">
                          <a:solidFill>
                            <a:srgbClr val="043461"/>
                          </a:solidFill>
                          <a:latin typeface="Roboto"/>
                          <a:ea typeface="Roboto"/>
                          <a:cs typeface="Roboto"/>
                          <a:sym typeface="Roboto"/>
                        </a:rPr>
                        <a:t>Create a box plot to show the distribution of pain tolerances for number of workouts.</a:t>
                      </a:r>
                      <a:endParaRPr>
                        <a:solidFill>
                          <a:srgbClr val="043461"/>
                        </a:solidFill>
                        <a:latin typeface="Roboto"/>
                        <a:ea typeface="Roboto"/>
                        <a:cs typeface="Roboto"/>
                        <a:sym typeface="Roboto"/>
                      </a:endParaRPr>
                    </a:p>
                  </a:txBody>
                  <a:tcPr marT="137150" marB="13715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3175">
                <a:tc vMerge="1"/>
                <a:tc vMerge="1"/>
              </a:tr>
            </a:tbl>
          </a:graphicData>
        </a:graphic>
      </p:graphicFrame>
      <p:pic>
        <p:nvPicPr>
          <p:cNvPr id="1108" name="Google Shape;1108;p87"/>
          <p:cNvPicPr preferRelativeResize="0"/>
          <p:nvPr/>
        </p:nvPicPr>
        <p:blipFill rotWithShape="1">
          <a:blip r:embed="rId3">
            <a:alphaModFix/>
          </a:blip>
          <a:srcRect b="0" l="0" r="0" t="0"/>
          <a:stretch/>
        </p:blipFill>
        <p:spPr>
          <a:xfrm>
            <a:off x="1909375" y="2315175"/>
            <a:ext cx="4509225" cy="2444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6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 to Hypothesis Testing</a:t>
            </a:r>
            <a:endParaRPr/>
          </a:p>
        </p:txBody>
      </p:sp>
      <p:sp>
        <p:nvSpPr>
          <p:cNvPr id="823" name="Google Shape;823;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9" name="Google Shape;1119;p89"/>
          <p:cNvSpPr txBox="1"/>
          <p:nvPr>
            <p:ph type="title"/>
          </p:nvPr>
        </p:nvSpPr>
        <p:spPr>
          <a:xfrm>
            <a:off x="-101100" y="4387000"/>
            <a:ext cx="9251400" cy="482100"/>
          </a:xfrm>
          <a:prstGeom prst="rect">
            <a:avLst/>
          </a:prstGeom>
          <a:noFill/>
          <a:ln>
            <a:noFill/>
          </a:ln>
        </p:spPr>
        <p:txBody>
          <a:bodyPr anchorCtr="0" anchor="ctr" bIns="91425" lIns="91425" spcFirstLastPara="1" rIns="91425" wrap="square" tIns="91425">
            <a:noAutofit/>
          </a:bodyPr>
          <a:lstStyle/>
          <a:p>
            <a:pPr indent="457200" lvl="0" marL="5029200" rtl="0" algn="l">
              <a:spcBef>
                <a:spcPts val="0"/>
              </a:spcBef>
              <a:spcAft>
                <a:spcPts val="0"/>
              </a:spcAft>
              <a:buNone/>
            </a:pPr>
            <a:r>
              <a:rPr lang="en"/>
              <a:t>                      </a:t>
            </a:r>
            <a:r>
              <a:rPr lang="en"/>
              <a:t>Chi Square</a:t>
            </a:r>
            <a:endParaRPr/>
          </a:p>
        </p:txBody>
      </p:sp>
      <p:sp>
        <p:nvSpPr>
          <p:cNvPr id="1120" name="Google Shape;1120;p8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Chi Square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Chi-Square Test</a:t>
            </a:r>
            <a:endParaRPr/>
          </a:p>
        </p:txBody>
      </p:sp>
      <p:sp>
        <p:nvSpPr>
          <p:cNvPr id="1126" name="Google Shape;1126;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7" name="Google Shape;1127;p90"/>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128" name="Google Shape;1128;p90"/>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129" name="Google Shape;1129;p90"/>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450">
                <a:solidFill>
                  <a:srgbClr val="043461"/>
                </a:solidFill>
                <a:latin typeface="Roboto"/>
                <a:ea typeface="Roboto"/>
                <a:cs typeface="Roboto"/>
                <a:sym typeface="Roboto"/>
              </a:rPr>
              <a:t>To answer the question: Is the distribution of frequencies in the dataset meaningful?</a:t>
            </a:r>
            <a:endParaRPr sz="1450">
              <a:solidFill>
                <a:srgbClr val="043461"/>
              </a:solidFill>
              <a:latin typeface="Roboto"/>
              <a:ea typeface="Roboto"/>
              <a:cs typeface="Roboto"/>
              <a:sym typeface="Roboto"/>
            </a:endParaRPr>
          </a:p>
        </p:txBody>
      </p:sp>
      <p:sp>
        <p:nvSpPr>
          <p:cNvPr id="1130" name="Google Shape;1130;p90"/>
          <p:cNvSpPr/>
          <p:nvPr/>
        </p:nvSpPr>
        <p:spPr>
          <a:xfrm>
            <a:off x="453220" y="207855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131" name="Google Shape;1131;p90"/>
          <p:cNvSpPr/>
          <p:nvPr/>
        </p:nvSpPr>
        <p:spPr>
          <a:xfrm flipH="1" rot="10800000">
            <a:off x="453220" y="235714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132" name="Google Shape;1132;p90"/>
          <p:cNvSpPr/>
          <p:nvPr/>
        </p:nvSpPr>
        <p:spPr>
          <a:xfrm>
            <a:off x="1352550" y="2033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450">
                <a:solidFill>
                  <a:srgbClr val="043461"/>
                </a:solidFill>
                <a:latin typeface="Roboto"/>
                <a:ea typeface="Roboto"/>
                <a:cs typeface="Roboto"/>
                <a:sym typeface="Roboto"/>
              </a:rPr>
              <a:t>In other words, does the data match our expectations?</a:t>
            </a:r>
            <a:endParaRPr sz="1450">
              <a:solidFill>
                <a:srgbClr val="043461"/>
              </a:solidFill>
              <a:latin typeface="Roboto"/>
              <a:ea typeface="Roboto"/>
              <a:cs typeface="Roboto"/>
              <a:sym typeface="Roboto"/>
            </a:endParaRPr>
          </a:p>
        </p:txBody>
      </p:sp>
      <p:sp>
        <p:nvSpPr>
          <p:cNvPr id="1133" name="Google Shape;1133;p90"/>
          <p:cNvSpPr/>
          <p:nvPr/>
        </p:nvSpPr>
        <p:spPr>
          <a:xfrm>
            <a:off x="453220" y="2892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134" name="Google Shape;1134;p90"/>
          <p:cNvSpPr/>
          <p:nvPr/>
        </p:nvSpPr>
        <p:spPr>
          <a:xfrm flipH="1" rot="10800000">
            <a:off x="453220" y="3164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135" name="Google Shape;1135;p90"/>
          <p:cNvSpPr/>
          <p:nvPr/>
        </p:nvSpPr>
        <p:spPr>
          <a:xfrm>
            <a:off x="1352550" y="28403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450">
                <a:solidFill>
                  <a:srgbClr val="043461"/>
                </a:solidFill>
                <a:latin typeface="Roboto"/>
                <a:ea typeface="Roboto"/>
                <a:cs typeface="Roboto"/>
                <a:sym typeface="Roboto"/>
              </a:rPr>
              <a:t>Stated another way: Do we reject the null hypothesis or fail to reject it?</a:t>
            </a:r>
            <a:endParaRPr sz="1450">
              <a:solidFill>
                <a:srgbClr val="043461"/>
              </a:solidFill>
              <a:latin typeface="Roboto"/>
              <a:ea typeface="Roboto"/>
              <a:cs typeface="Roboto"/>
              <a:sym typeface="Roboto"/>
            </a:endParaRPr>
          </a:p>
        </p:txBody>
      </p:sp>
      <p:sp>
        <p:nvSpPr>
          <p:cNvPr id="1136" name="Google Shape;1136;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is it used for?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2" name="Google Shape;114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The Chi-Square Test</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143" name="Google Shape;1143;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Example:</a:t>
            </a:r>
            <a:r>
              <a:rPr lang="en"/>
              <a:t> Out of 300 dinosaurs… </a:t>
            </a:r>
            <a:endParaRPr/>
          </a:p>
        </p:txBody>
      </p:sp>
      <p:sp>
        <p:nvSpPr>
          <p:cNvPr id="1144" name="Google Shape;1144;p91"/>
          <p:cNvSpPr/>
          <p:nvPr/>
        </p:nvSpPr>
        <p:spPr>
          <a:xfrm>
            <a:off x="4002050" y="1366538"/>
            <a:ext cx="1965600" cy="966600"/>
          </a:xfrm>
          <a:prstGeom prst="homePlate">
            <a:avLst>
              <a:gd fmla="val 50000"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1"/>
          <p:cNvSpPr txBox="1"/>
          <p:nvPr/>
        </p:nvSpPr>
        <p:spPr>
          <a:xfrm>
            <a:off x="4396350" y="1362825"/>
            <a:ext cx="1276500" cy="9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43461"/>
                </a:solidFill>
                <a:latin typeface="Roboto"/>
                <a:ea typeface="Roboto"/>
                <a:cs typeface="Roboto"/>
                <a:sym typeface="Roboto"/>
              </a:rPr>
              <a:t>55 eat </a:t>
            </a:r>
            <a:endParaRPr sz="1800">
              <a:solidFill>
                <a:srgbClr val="043461"/>
              </a:solidFill>
              <a:latin typeface="Roboto"/>
              <a:ea typeface="Roboto"/>
              <a:cs typeface="Roboto"/>
              <a:sym typeface="Roboto"/>
            </a:endParaRPr>
          </a:p>
          <a:p>
            <a:pPr indent="0" lvl="0" marL="0" rtl="0" algn="l">
              <a:spcBef>
                <a:spcPts val="0"/>
              </a:spcBef>
              <a:spcAft>
                <a:spcPts val="0"/>
              </a:spcAft>
              <a:buNone/>
            </a:pPr>
            <a:r>
              <a:rPr lang="en" sz="1800">
                <a:solidFill>
                  <a:srgbClr val="043461"/>
                </a:solidFill>
                <a:latin typeface="Roboto"/>
                <a:ea typeface="Roboto"/>
                <a:cs typeface="Roboto"/>
                <a:sym typeface="Roboto"/>
              </a:rPr>
              <a:t>only meat</a:t>
            </a:r>
            <a:endParaRPr sz="3600">
              <a:solidFill>
                <a:srgbClr val="043461"/>
              </a:solidFill>
              <a:latin typeface="Roboto"/>
              <a:ea typeface="Roboto"/>
              <a:cs typeface="Roboto"/>
              <a:sym typeface="Roboto"/>
            </a:endParaRPr>
          </a:p>
        </p:txBody>
      </p:sp>
      <p:sp>
        <p:nvSpPr>
          <p:cNvPr id="1146" name="Google Shape;1146;p91"/>
          <p:cNvSpPr/>
          <p:nvPr/>
        </p:nvSpPr>
        <p:spPr>
          <a:xfrm>
            <a:off x="1106375" y="1364725"/>
            <a:ext cx="1965600" cy="966600"/>
          </a:xfrm>
          <a:prstGeom prst="homePlate">
            <a:avLst>
              <a:gd fmla="val 50000"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91"/>
          <p:cNvPicPr preferRelativeResize="0"/>
          <p:nvPr/>
        </p:nvPicPr>
        <p:blipFill>
          <a:blip r:embed="rId3">
            <a:alphaModFix/>
          </a:blip>
          <a:stretch>
            <a:fillRect/>
          </a:stretch>
        </p:blipFill>
        <p:spPr>
          <a:xfrm>
            <a:off x="311950" y="1253662"/>
            <a:ext cx="1188720" cy="1188720"/>
          </a:xfrm>
          <a:prstGeom prst="rect">
            <a:avLst/>
          </a:prstGeom>
          <a:noFill/>
          <a:ln>
            <a:noFill/>
          </a:ln>
          <a:effectLst>
            <a:outerShdw blurRad="57150" rotWithShape="0" algn="bl" dir="5400000" dist="19050">
              <a:srgbClr val="000000">
                <a:alpha val="50000"/>
              </a:srgbClr>
            </a:outerShdw>
          </a:effectLst>
        </p:spPr>
      </p:pic>
      <p:pic>
        <p:nvPicPr>
          <p:cNvPr id="1148" name="Google Shape;1148;p91"/>
          <p:cNvPicPr preferRelativeResize="0"/>
          <p:nvPr/>
        </p:nvPicPr>
        <p:blipFill rotWithShape="1">
          <a:blip r:embed="rId4">
            <a:alphaModFix/>
          </a:blip>
          <a:srcRect b="0" l="0" r="0" t="0"/>
          <a:stretch/>
        </p:blipFill>
        <p:spPr>
          <a:xfrm>
            <a:off x="3160300" y="1252728"/>
            <a:ext cx="1188720" cy="1188720"/>
          </a:xfrm>
          <a:prstGeom prst="rect">
            <a:avLst/>
          </a:prstGeom>
          <a:noFill/>
          <a:ln>
            <a:noFill/>
          </a:ln>
          <a:effectLst>
            <a:outerShdw blurRad="57150" rotWithShape="0" algn="bl" dir="5400000" dist="19050">
              <a:srgbClr val="000000">
                <a:alpha val="50000"/>
              </a:srgbClr>
            </a:outerShdw>
          </a:effectLst>
        </p:spPr>
      </p:pic>
      <p:sp>
        <p:nvSpPr>
          <p:cNvPr id="1149" name="Google Shape;1149;p91"/>
          <p:cNvSpPr txBox="1"/>
          <p:nvPr/>
        </p:nvSpPr>
        <p:spPr>
          <a:xfrm>
            <a:off x="1500675" y="1361100"/>
            <a:ext cx="1276500" cy="9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220 eat everything</a:t>
            </a:r>
            <a:endParaRPr sz="3600">
              <a:solidFill>
                <a:srgbClr val="043461"/>
              </a:solidFill>
              <a:latin typeface="Roboto"/>
              <a:ea typeface="Roboto"/>
              <a:cs typeface="Roboto"/>
              <a:sym typeface="Roboto"/>
            </a:endParaRPr>
          </a:p>
        </p:txBody>
      </p:sp>
      <p:sp>
        <p:nvSpPr>
          <p:cNvPr id="1150" name="Google Shape;1150;p91"/>
          <p:cNvSpPr txBox="1"/>
          <p:nvPr/>
        </p:nvSpPr>
        <p:spPr>
          <a:xfrm>
            <a:off x="353100" y="2654325"/>
            <a:ext cx="8790900" cy="20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Null hypothesis: </a:t>
            </a:r>
            <a:endParaRPr b="1" sz="1800">
              <a:latin typeface="Roboto"/>
              <a:ea typeface="Roboto"/>
              <a:cs typeface="Roboto"/>
              <a:sym typeface="Roboto"/>
            </a:endParaRPr>
          </a:p>
          <a:p>
            <a:pPr indent="0" lvl="0" marL="0" rtl="0" algn="l">
              <a:spcBef>
                <a:spcPts val="0"/>
              </a:spcBef>
              <a:spcAft>
                <a:spcPts val="0"/>
              </a:spcAft>
              <a:buNone/>
            </a:pPr>
            <a:r>
              <a:rPr lang="en" sz="1800">
                <a:latin typeface="Roboto Light"/>
                <a:ea typeface="Roboto Light"/>
                <a:cs typeface="Roboto Light"/>
                <a:sym typeface="Roboto Light"/>
              </a:rPr>
              <a:t>No statistical significance exists in the distribution of omnivores, carnivores, and herbivores. That is, this data can be explained by random distribution.</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457200" lvl="0" marL="0" rtl="0" algn="l">
              <a:spcBef>
                <a:spcPts val="0"/>
              </a:spcBef>
              <a:spcAft>
                <a:spcPts val="0"/>
              </a:spcAft>
              <a:buNone/>
            </a:pPr>
            <a:r>
              <a:rPr lang="en" sz="1800">
                <a:latin typeface="Roboto Light"/>
                <a:ea typeface="Roboto Light"/>
                <a:cs typeface="Roboto Light"/>
                <a:sym typeface="Roboto Light"/>
              </a:rPr>
              <a:t> </a:t>
            </a:r>
            <a:r>
              <a:rPr b="1" lang="en" sz="1800">
                <a:latin typeface="Roboto"/>
                <a:ea typeface="Roboto"/>
                <a:cs typeface="Roboto"/>
                <a:sym typeface="Roboto"/>
              </a:rPr>
              <a:t>	The chi-square test can help us reject or fail to reject the null hypothesis. </a:t>
            </a:r>
            <a:endParaRPr b="1" sz="1800">
              <a:latin typeface="Roboto"/>
              <a:ea typeface="Roboto"/>
              <a:cs typeface="Roboto"/>
              <a:sym typeface="Roboto"/>
            </a:endParaRPr>
          </a:p>
        </p:txBody>
      </p:sp>
      <p:pic>
        <p:nvPicPr>
          <p:cNvPr id="1151" name="Google Shape;1151;p91"/>
          <p:cNvPicPr preferRelativeResize="0"/>
          <p:nvPr/>
        </p:nvPicPr>
        <p:blipFill>
          <a:blip r:embed="rId5">
            <a:alphaModFix/>
          </a:blip>
          <a:stretch>
            <a:fillRect/>
          </a:stretch>
        </p:blipFill>
        <p:spPr>
          <a:xfrm>
            <a:off x="457887" y="3725925"/>
            <a:ext cx="966600" cy="966600"/>
          </a:xfrm>
          <a:prstGeom prst="rect">
            <a:avLst/>
          </a:prstGeom>
          <a:noFill/>
          <a:ln>
            <a:noFill/>
          </a:ln>
        </p:spPr>
      </p:pic>
      <p:sp>
        <p:nvSpPr>
          <p:cNvPr id="1152" name="Google Shape;1152;p91"/>
          <p:cNvSpPr/>
          <p:nvPr/>
        </p:nvSpPr>
        <p:spPr>
          <a:xfrm>
            <a:off x="6885875" y="1348813"/>
            <a:ext cx="1965600" cy="966600"/>
          </a:xfrm>
          <a:prstGeom prst="homePlate">
            <a:avLst>
              <a:gd fmla="val 50000"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latin typeface="Roboto"/>
              <a:ea typeface="Roboto"/>
              <a:cs typeface="Roboto"/>
              <a:sym typeface="Roboto"/>
            </a:endParaRPr>
          </a:p>
        </p:txBody>
      </p:sp>
      <p:sp>
        <p:nvSpPr>
          <p:cNvPr id="1153" name="Google Shape;1153;p91"/>
          <p:cNvSpPr txBox="1"/>
          <p:nvPr/>
        </p:nvSpPr>
        <p:spPr>
          <a:xfrm>
            <a:off x="7280175" y="1442750"/>
            <a:ext cx="13785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25 eat </a:t>
            </a:r>
            <a:endParaRPr sz="1800">
              <a:solidFill>
                <a:srgbClr val="043461"/>
              </a:solidFill>
              <a:latin typeface="Roboto"/>
              <a:ea typeface="Roboto"/>
              <a:cs typeface="Roboto"/>
              <a:sym typeface="Roboto"/>
            </a:endParaRPr>
          </a:p>
          <a:p>
            <a:pPr indent="0" lvl="0" marL="0" rtl="0" algn="l">
              <a:spcBef>
                <a:spcPts val="0"/>
              </a:spcBef>
              <a:spcAft>
                <a:spcPts val="0"/>
              </a:spcAft>
              <a:buNone/>
            </a:pPr>
            <a:r>
              <a:rPr lang="en" sz="1800">
                <a:solidFill>
                  <a:srgbClr val="043461"/>
                </a:solidFill>
                <a:latin typeface="Roboto"/>
                <a:ea typeface="Roboto"/>
                <a:cs typeface="Roboto"/>
                <a:sym typeface="Roboto"/>
              </a:rPr>
              <a:t>only plants</a:t>
            </a:r>
            <a:endParaRPr sz="1800">
              <a:solidFill>
                <a:srgbClr val="043461"/>
              </a:solidFill>
              <a:latin typeface="Roboto"/>
              <a:ea typeface="Roboto"/>
              <a:cs typeface="Roboto"/>
              <a:sym typeface="Roboto"/>
            </a:endParaRPr>
          </a:p>
        </p:txBody>
      </p:sp>
      <p:pic>
        <p:nvPicPr>
          <p:cNvPr id="1154" name="Google Shape;1154;p91"/>
          <p:cNvPicPr preferRelativeResize="0"/>
          <p:nvPr/>
        </p:nvPicPr>
        <p:blipFill rotWithShape="1">
          <a:blip r:embed="rId6">
            <a:alphaModFix/>
          </a:blip>
          <a:srcRect b="0" l="0" r="0" t="0"/>
          <a:stretch/>
        </p:blipFill>
        <p:spPr>
          <a:xfrm>
            <a:off x="6091463" y="1252728"/>
            <a:ext cx="1188720" cy="118872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Chi-Square Python Function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160" name="Google Shape;1160;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rgbClr val="666666"/>
                </a:solidFill>
              </a:rPr>
              <a:t>    How is the </a:t>
            </a:r>
            <a:r>
              <a:rPr b="1" lang="en">
                <a:solidFill>
                  <a:srgbClr val="666666"/>
                </a:solidFill>
              </a:rPr>
              <a:t>chi-square test used</a:t>
            </a:r>
            <a:r>
              <a:rPr b="1" lang="en">
                <a:solidFill>
                  <a:srgbClr val="666666"/>
                </a:solidFill>
              </a:rPr>
              <a:t>?</a:t>
            </a:r>
            <a:endParaRPr b="1">
              <a:solidFill>
                <a:srgbClr val="66666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161" name="Google Shape;1161;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62" name="Google Shape;1162;p92"/>
          <p:cNvPicPr preferRelativeResize="0"/>
          <p:nvPr/>
        </p:nvPicPr>
        <p:blipFill>
          <a:blip r:embed="rId3">
            <a:alphaModFix/>
          </a:blip>
          <a:stretch>
            <a:fillRect/>
          </a:stretch>
        </p:blipFill>
        <p:spPr>
          <a:xfrm>
            <a:off x="491575" y="1193163"/>
            <a:ext cx="7990077" cy="357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Degrees of Freedom</a:t>
            </a:r>
            <a:endParaRPr>
              <a:solidFill>
                <a:schemeClr val="dk1"/>
              </a:solidFill>
            </a:endParaRPr>
          </a:p>
          <a:p>
            <a:pPr indent="0" lvl="0" marL="0" rtl="0" algn="l">
              <a:spcBef>
                <a:spcPts val="0"/>
              </a:spcBef>
              <a:spcAft>
                <a:spcPts val="0"/>
              </a:spcAft>
              <a:buNone/>
            </a:pPr>
            <a:r>
              <a:t/>
            </a:r>
            <a:endParaRPr/>
          </a:p>
        </p:txBody>
      </p:sp>
      <p:sp>
        <p:nvSpPr>
          <p:cNvPr id="1168" name="Google Shape;1168;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To determine the degree of freedom (df), </a:t>
            </a:r>
            <a:br>
              <a:rPr lang="en"/>
            </a:br>
            <a:r>
              <a:rPr lang="en"/>
              <a:t>take the number of rows and subtract 1:</a:t>
            </a:r>
            <a:endParaRPr/>
          </a:p>
          <a:p>
            <a:pPr indent="0" lvl="0" marL="0" rtl="0" algn="l">
              <a:spcBef>
                <a:spcPts val="0"/>
              </a:spcBef>
              <a:spcAft>
                <a:spcPts val="0"/>
              </a:spcAft>
              <a:buNone/>
            </a:pPr>
            <a:r>
              <a:t/>
            </a:r>
            <a:endParaRPr/>
          </a:p>
        </p:txBody>
      </p:sp>
      <p:sp>
        <p:nvSpPr>
          <p:cNvPr id="1169" name="Google Shape;1169;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70" name="Google Shape;1170;p93"/>
          <p:cNvGraphicFramePr/>
          <p:nvPr/>
        </p:nvGraphicFramePr>
        <p:xfrm>
          <a:off x="419250" y="1462875"/>
          <a:ext cx="3000000" cy="3000000"/>
        </p:xfrm>
        <a:graphic>
          <a:graphicData uri="http://schemas.openxmlformats.org/drawingml/2006/table">
            <a:tbl>
              <a:tblPr>
                <a:noFill/>
                <a:tableStyleId>{0858A6B2-C2F2-48D8-9E4A-A1CCEFD83675}</a:tableStyleId>
              </a:tblPr>
              <a:tblGrid>
                <a:gridCol w="1363025"/>
                <a:gridCol w="1124725"/>
              </a:tblGrid>
              <a:tr h="392575">
                <a:tc>
                  <a:txBody>
                    <a:bodyPr/>
                    <a:lstStyle/>
                    <a:p>
                      <a:pPr indent="0" lvl="0" marL="0" rtl="0" algn="r">
                        <a:spcBef>
                          <a:spcPts val="0"/>
                        </a:spcBef>
                        <a:spcAft>
                          <a:spcPts val="0"/>
                        </a:spcAft>
                        <a:buNone/>
                      </a:pPr>
                      <a:r>
                        <a:rPr lang="en">
                          <a:solidFill>
                            <a:srgbClr val="043461"/>
                          </a:solidFill>
                          <a:latin typeface="Roboto"/>
                          <a:ea typeface="Roboto"/>
                          <a:cs typeface="Roboto"/>
                          <a:sym typeface="Roboto"/>
                        </a:rPr>
                        <a:t>Omnivores</a:t>
                      </a:r>
                      <a:endParaRPr>
                        <a:solidFill>
                          <a:srgbClr val="043461"/>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solidFill>
                            <a:srgbClr val="043461"/>
                          </a:solidFill>
                          <a:latin typeface="Roboto"/>
                          <a:ea typeface="Roboto"/>
                          <a:cs typeface="Roboto"/>
                          <a:sym typeface="Roboto"/>
                        </a:rPr>
                        <a:t>220</a:t>
                      </a:r>
                      <a:endParaRPr>
                        <a:solidFill>
                          <a:srgbClr val="043461"/>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392575">
                <a:tc>
                  <a:txBody>
                    <a:bodyPr/>
                    <a:lstStyle/>
                    <a:p>
                      <a:pPr indent="0" lvl="0" marL="0" rtl="0" algn="r">
                        <a:spcBef>
                          <a:spcPts val="0"/>
                        </a:spcBef>
                        <a:spcAft>
                          <a:spcPts val="0"/>
                        </a:spcAft>
                        <a:buNone/>
                      </a:pPr>
                      <a:r>
                        <a:rPr lang="en">
                          <a:solidFill>
                            <a:srgbClr val="043461"/>
                          </a:solidFill>
                          <a:latin typeface="Roboto"/>
                          <a:ea typeface="Roboto"/>
                          <a:cs typeface="Roboto"/>
                          <a:sym typeface="Roboto"/>
                        </a:rPr>
                        <a:t>Carnivores</a:t>
                      </a:r>
                      <a:endParaRPr>
                        <a:solidFill>
                          <a:srgbClr val="043461"/>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a:solidFill>
                            <a:srgbClr val="043461"/>
                          </a:solidFill>
                          <a:latin typeface="Roboto"/>
                          <a:ea typeface="Roboto"/>
                          <a:cs typeface="Roboto"/>
                          <a:sym typeface="Roboto"/>
                        </a:rPr>
                        <a:t>55</a:t>
                      </a:r>
                      <a:endParaRPr>
                        <a:solidFill>
                          <a:srgbClr val="043461"/>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392575">
                <a:tc>
                  <a:txBody>
                    <a:bodyPr/>
                    <a:lstStyle/>
                    <a:p>
                      <a:pPr indent="0" lvl="0" marL="0" rtl="0" algn="r">
                        <a:spcBef>
                          <a:spcPts val="0"/>
                        </a:spcBef>
                        <a:spcAft>
                          <a:spcPts val="0"/>
                        </a:spcAft>
                        <a:buNone/>
                      </a:pPr>
                      <a:r>
                        <a:rPr lang="en">
                          <a:solidFill>
                            <a:srgbClr val="043461"/>
                          </a:solidFill>
                          <a:latin typeface="Roboto"/>
                          <a:ea typeface="Roboto"/>
                          <a:cs typeface="Roboto"/>
                          <a:sym typeface="Roboto"/>
                        </a:rPr>
                        <a:t>Herbivores</a:t>
                      </a:r>
                      <a:endParaRPr>
                        <a:solidFill>
                          <a:srgbClr val="043461"/>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a:ea typeface="Roboto"/>
                          <a:cs typeface="Roboto"/>
                          <a:sym typeface="Roboto"/>
                        </a:rPr>
                        <a:t>25</a:t>
                      </a:r>
                      <a:endParaRPr>
                        <a:solidFill>
                          <a:srgbClr val="043461"/>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bl>
          </a:graphicData>
        </a:graphic>
      </p:graphicFrame>
      <p:sp>
        <p:nvSpPr>
          <p:cNvPr id="1171" name="Google Shape;1171;p93"/>
          <p:cNvSpPr txBox="1"/>
          <p:nvPr/>
        </p:nvSpPr>
        <p:spPr>
          <a:xfrm>
            <a:off x="3246200" y="1735450"/>
            <a:ext cx="36024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latin typeface="Roboto"/>
                <a:ea typeface="Roboto"/>
                <a:cs typeface="Roboto"/>
                <a:sym typeface="Roboto"/>
              </a:rPr>
              <a:t>There are three rows, so the </a:t>
            </a:r>
            <a:endParaRPr sz="17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700">
                <a:latin typeface="Roboto"/>
                <a:ea typeface="Roboto"/>
                <a:cs typeface="Roboto"/>
                <a:sym typeface="Roboto"/>
              </a:rPr>
              <a:t>degree of freedom is 3 – 1 = 2</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p:txBody>
      </p:sp>
      <p:sp>
        <p:nvSpPr>
          <p:cNvPr id="1172" name="Google Shape;1172;p93"/>
          <p:cNvSpPr/>
          <p:nvPr/>
        </p:nvSpPr>
        <p:spPr>
          <a:xfrm>
            <a:off x="2984050" y="1501287"/>
            <a:ext cx="185100" cy="11118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3"/>
          <p:cNvSpPr/>
          <p:nvPr/>
        </p:nvSpPr>
        <p:spPr>
          <a:xfrm>
            <a:off x="419245" y="302157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74" name="Google Shape;1174;p93"/>
          <p:cNvSpPr/>
          <p:nvPr/>
        </p:nvSpPr>
        <p:spPr>
          <a:xfrm flipH="1" rot="10800000">
            <a:off x="419245" y="330016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75" name="Google Shape;1175;p93"/>
          <p:cNvSpPr/>
          <p:nvPr/>
        </p:nvSpPr>
        <p:spPr>
          <a:xfrm>
            <a:off x="1318575" y="29764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50">
                <a:solidFill>
                  <a:srgbClr val="043461"/>
                </a:solidFill>
                <a:latin typeface="Roboto"/>
                <a:ea typeface="Roboto"/>
                <a:cs typeface="Roboto"/>
                <a:sym typeface="Roboto"/>
              </a:rPr>
              <a:t>The degree of freedom is the number of figures required to fill out the table (like Sudoku).</a:t>
            </a:r>
            <a:endParaRPr sz="1350">
              <a:solidFill>
                <a:srgbClr val="043461"/>
              </a:solidFill>
              <a:latin typeface="Roboto"/>
              <a:ea typeface="Roboto"/>
              <a:cs typeface="Roboto"/>
              <a:sym typeface="Roboto"/>
            </a:endParaRPr>
          </a:p>
        </p:txBody>
      </p:sp>
      <p:sp>
        <p:nvSpPr>
          <p:cNvPr id="1176" name="Google Shape;1176;p93"/>
          <p:cNvSpPr/>
          <p:nvPr/>
        </p:nvSpPr>
        <p:spPr>
          <a:xfrm>
            <a:off x="419245" y="3835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77" name="Google Shape;1177;p93"/>
          <p:cNvSpPr/>
          <p:nvPr/>
        </p:nvSpPr>
        <p:spPr>
          <a:xfrm flipH="1" rot="10800000">
            <a:off x="419245" y="4107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78" name="Google Shape;1178;p93"/>
          <p:cNvSpPr/>
          <p:nvPr/>
        </p:nvSpPr>
        <p:spPr>
          <a:xfrm>
            <a:off x="1318575" y="37833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50">
                <a:solidFill>
                  <a:srgbClr val="043461"/>
                </a:solidFill>
                <a:latin typeface="Roboto"/>
                <a:ea typeface="Roboto"/>
                <a:cs typeface="Roboto"/>
                <a:sym typeface="Roboto"/>
              </a:rPr>
              <a:t>If we have two of the numbers, we can figure out the value of the third.</a:t>
            </a:r>
            <a:endParaRPr sz="1350">
              <a:solidFill>
                <a:srgbClr val="04346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P-value</a:t>
            </a:r>
            <a:endParaRPr>
              <a:solidFill>
                <a:schemeClr val="dk1"/>
              </a:solidFill>
            </a:endParaRPr>
          </a:p>
          <a:p>
            <a:pPr indent="0" lvl="0" marL="0" rtl="0" algn="l">
              <a:spcBef>
                <a:spcPts val="0"/>
              </a:spcBef>
              <a:spcAft>
                <a:spcPts val="0"/>
              </a:spcAft>
              <a:buNone/>
            </a:pPr>
            <a:r>
              <a:t/>
            </a:r>
            <a:endParaRPr/>
          </a:p>
        </p:txBody>
      </p:sp>
      <p:sp>
        <p:nvSpPr>
          <p:cNvPr id="1184" name="Google Shape;1184;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5" name="Google Shape;1185;p94"/>
          <p:cNvSpPr/>
          <p:nvPr/>
        </p:nvSpPr>
        <p:spPr>
          <a:xfrm>
            <a:off x="419245" y="88797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86" name="Google Shape;1186;p94"/>
          <p:cNvSpPr/>
          <p:nvPr/>
        </p:nvSpPr>
        <p:spPr>
          <a:xfrm flipH="1" rot="10800000">
            <a:off x="419245" y="116656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87" name="Google Shape;1187;p94"/>
          <p:cNvSpPr/>
          <p:nvPr/>
        </p:nvSpPr>
        <p:spPr>
          <a:xfrm>
            <a:off x="1318575" y="8428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50">
                <a:solidFill>
                  <a:srgbClr val="043461"/>
                </a:solidFill>
                <a:latin typeface="Roboto"/>
                <a:ea typeface="Roboto"/>
                <a:cs typeface="Roboto"/>
                <a:sym typeface="Roboto"/>
              </a:rPr>
              <a:t>The p-value is the </a:t>
            </a:r>
            <a:r>
              <a:rPr b="1" lang="en" sz="1350">
                <a:solidFill>
                  <a:srgbClr val="043461"/>
                </a:solidFill>
                <a:latin typeface="Roboto"/>
                <a:ea typeface="Roboto"/>
                <a:cs typeface="Roboto"/>
                <a:sym typeface="Roboto"/>
              </a:rPr>
              <a:t>confidence level</a:t>
            </a:r>
            <a:r>
              <a:rPr lang="en" sz="1350">
                <a:solidFill>
                  <a:srgbClr val="043461"/>
                </a:solidFill>
                <a:latin typeface="Roboto"/>
                <a:ea typeface="Roboto"/>
                <a:cs typeface="Roboto"/>
                <a:sym typeface="Roboto"/>
              </a:rPr>
              <a:t>, or the acceptable risk of a false positive.</a:t>
            </a:r>
            <a:endParaRPr sz="1350">
              <a:solidFill>
                <a:srgbClr val="043461"/>
              </a:solidFill>
              <a:latin typeface="Roboto"/>
              <a:ea typeface="Roboto"/>
              <a:cs typeface="Roboto"/>
              <a:sym typeface="Roboto"/>
            </a:endParaRPr>
          </a:p>
        </p:txBody>
      </p:sp>
      <p:sp>
        <p:nvSpPr>
          <p:cNvPr id="1188" name="Google Shape;1188;p94"/>
          <p:cNvSpPr/>
          <p:nvPr/>
        </p:nvSpPr>
        <p:spPr>
          <a:xfrm>
            <a:off x="419245" y="17019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89" name="Google Shape;1189;p94"/>
          <p:cNvSpPr/>
          <p:nvPr/>
        </p:nvSpPr>
        <p:spPr>
          <a:xfrm flipH="1" rot="10800000">
            <a:off x="419245" y="197351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190" name="Google Shape;1190;p94"/>
          <p:cNvSpPr/>
          <p:nvPr/>
        </p:nvSpPr>
        <p:spPr>
          <a:xfrm>
            <a:off x="1318575" y="16497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b="1" lang="en" sz="1350">
                <a:solidFill>
                  <a:srgbClr val="043461"/>
                </a:solidFill>
                <a:latin typeface="Roboto"/>
                <a:ea typeface="Roboto"/>
                <a:cs typeface="Roboto"/>
                <a:sym typeface="Roboto"/>
              </a:rPr>
              <a:t>p = 0.05</a:t>
            </a:r>
            <a:r>
              <a:rPr lang="en" sz="1350">
                <a:solidFill>
                  <a:srgbClr val="043461"/>
                </a:solidFill>
                <a:latin typeface="Roboto"/>
                <a:ea typeface="Roboto"/>
                <a:cs typeface="Roboto"/>
                <a:sym typeface="Roboto"/>
              </a:rPr>
              <a:t> is widely accepted in academia but may be higher in business settings.</a:t>
            </a:r>
            <a:endParaRPr sz="1350">
              <a:solidFill>
                <a:srgbClr val="043461"/>
              </a:solidFill>
              <a:latin typeface="Roboto"/>
              <a:ea typeface="Roboto"/>
              <a:cs typeface="Roboto"/>
              <a:sym typeface="Roboto"/>
            </a:endParaRPr>
          </a:p>
        </p:txBody>
      </p:sp>
      <p:graphicFrame>
        <p:nvGraphicFramePr>
          <p:cNvPr id="1191" name="Google Shape;1191;p94"/>
          <p:cNvGraphicFramePr/>
          <p:nvPr/>
        </p:nvGraphicFramePr>
        <p:xfrm>
          <a:off x="1333638" y="2473800"/>
          <a:ext cx="3000000" cy="3000000"/>
        </p:xfrm>
        <a:graphic>
          <a:graphicData uri="http://schemas.openxmlformats.org/drawingml/2006/table">
            <a:tbl>
              <a:tblPr>
                <a:noFill/>
                <a:tableStyleId>{851F6A54-5E31-4D5D-BC1B-DD42E8189CEA}</a:tableStyleId>
              </a:tblPr>
              <a:tblGrid>
                <a:gridCol w="1851050"/>
                <a:gridCol w="1497475"/>
                <a:gridCol w="2207900"/>
              </a:tblGrid>
              <a:tr h="336650">
                <a:tc>
                  <a:txBody>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Importance of Findings</a:t>
                      </a:r>
                      <a:endParaRPr b="1" sz="1100">
                        <a:solidFill>
                          <a:srgbClr val="FFFFFF"/>
                        </a:solidFill>
                        <a:latin typeface="Roboto"/>
                        <a:ea typeface="Roboto"/>
                        <a:cs typeface="Roboto"/>
                        <a:sym typeface="Roboto"/>
                      </a:endParaRPr>
                    </a:p>
                  </a:txBody>
                  <a:tcPr marT="91425" marB="91425" marR="9142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Significance Level</a:t>
                      </a:r>
                      <a:endParaRPr b="1" sz="1100">
                        <a:solidFill>
                          <a:srgbClr val="FFFFFF"/>
                        </a:solidFill>
                        <a:latin typeface="Roboto"/>
                        <a:ea typeface="Roboto"/>
                        <a:cs typeface="Roboto"/>
                        <a:sym typeface="Roboto"/>
                      </a:endParaRPr>
                    </a:p>
                  </a:txBody>
                  <a:tcPr marT="91425" marB="91425" marR="9142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Probability of Being Wrong</a:t>
                      </a:r>
                      <a:endParaRPr b="1" sz="1100">
                        <a:solidFill>
                          <a:srgbClr val="FFFFFF"/>
                        </a:solidFill>
                        <a:latin typeface="Roboto"/>
                        <a:ea typeface="Roboto"/>
                        <a:cs typeface="Roboto"/>
                        <a:sym typeface="Roboto"/>
                      </a:endParaRPr>
                    </a:p>
                  </a:txBody>
                  <a:tcPr marT="91425" marB="91425" marR="9142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3461"/>
                    </a:solidFill>
                  </a:tcPr>
                </a:tc>
              </a:tr>
              <a:tr h="333925">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Low</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0.1</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1 in 10</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r>
              <a:tr h="333925">
                <a:tc>
                  <a:txBody>
                    <a:bodyPr/>
                    <a:lstStyle/>
                    <a:p>
                      <a:pPr indent="0" lvl="0" marL="0" rtl="0" algn="l">
                        <a:lnSpc>
                          <a:spcPct val="115000"/>
                        </a:lnSpc>
                        <a:spcBef>
                          <a:spcPts val="0"/>
                        </a:spcBef>
                        <a:spcAft>
                          <a:spcPts val="0"/>
                        </a:spcAft>
                        <a:buNone/>
                      </a:pPr>
                      <a:r>
                        <a:rPr b="1" lang="en" sz="1100">
                          <a:solidFill>
                            <a:srgbClr val="043461"/>
                          </a:solidFill>
                          <a:latin typeface="Roboto"/>
                          <a:ea typeface="Roboto"/>
                          <a:cs typeface="Roboto"/>
                          <a:sym typeface="Roboto"/>
                        </a:rPr>
                        <a:t>Normal</a:t>
                      </a:r>
                      <a:endParaRPr b="1"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6"/>
                    </a:solidFill>
                  </a:tcPr>
                </a:tc>
                <a:tc>
                  <a:txBody>
                    <a:bodyPr/>
                    <a:lstStyle/>
                    <a:p>
                      <a:pPr indent="0" lvl="0" marL="0" rtl="0" algn="l">
                        <a:lnSpc>
                          <a:spcPct val="115000"/>
                        </a:lnSpc>
                        <a:spcBef>
                          <a:spcPts val="0"/>
                        </a:spcBef>
                        <a:spcAft>
                          <a:spcPts val="0"/>
                        </a:spcAft>
                        <a:buNone/>
                      </a:pPr>
                      <a:r>
                        <a:rPr b="1" lang="en" sz="1100">
                          <a:solidFill>
                            <a:srgbClr val="043461"/>
                          </a:solidFill>
                          <a:latin typeface="Roboto"/>
                          <a:ea typeface="Roboto"/>
                          <a:cs typeface="Roboto"/>
                          <a:sym typeface="Roboto"/>
                        </a:rPr>
                        <a:t>0.05</a:t>
                      </a:r>
                      <a:endParaRPr b="1"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6"/>
                    </a:solidFill>
                  </a:tcPr>
                </a:tc>
                <a:tc>
                  <a:txBody>
                    <a:bodyPr/>
                    <a:lstStyle/>
                    <a:p>
                      <a:pPr indent="0" lvl="0" marL="0" rtl="0" algn="l">
                        <a:lnSpc>
                          <a:spcPct val="115000"/>
                        </a:lnSpc>
                        <a:spcBef>
                          <a:spcPts val="0"/>
                        </a:spcBef>
                        <a:spcAft>
                          <a:spcPts val="0"/>
                        </a:spcAft>
                        <a:buNone/>
                      </a:pPr>
                      <a:r>
                        <a:rPr b="1" lang="en" sz="1100">
                          <a:solidFill>
                            <a:srgbClr val="043461"/>
                          </a:solidFill>
                          <a:latin typeface="Roboto"/>
                          <a:ea typeface="Roboto"/>
                          <a:cs typeface="Roboto"/>
                          <a:sym typeface="Roboto"/>
                        </a:rPr>
                        <a:t>5 in 100</a:t>
                      </a:r>
                      <a:endParaRPr b="1"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6"/>
                    </a:solidFill>
                  </a:tcPr>
                </a:tc>
              </a:tr>
              <a:tr h="333925">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High</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0.01</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1 in 100</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r>
              <a:tr h="333925">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Very high</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0.001</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1 in 1,000</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r>
              <a:tr h="333925">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Extreme</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0.0001</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1 in 10,000</a:t>
                      </a:r>
                      <a:endParaRPr sz="1100">
                        <a:solidFill>
                          <a:srgbClr val="043461"/>
                        </a:solidFill>
                        <a:latin typeface="Roboto"/>
                        <a:ea typeface="Roboto"/>
                        <a:cs typeface="Roboto"/>
                        <a:sym typeface="Roboto"/>
                      </a:endParaRPr>
                    </a:p>
                  </a:txBody>
                  <a:tcPr marT="91425" marB="91425" marR="182875" marL="182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5F9"/>
                    </a:solidFill>
                  </a:tcPr>
                </a:tc>
              </a:tr>
            </a:tbl>
          </a:graphicData>
        </a:graphic>
      </p:graphicFrame>
      <p:sp>
        <p:nvSpPr>
          <p:cNvPr id="1192" name="Google Shape;1192;p94"/>
          <p:cNvSpPr txBox="1"/>
          <p:nvPr/>
        </p:nvSpPr>
        <p:spPr>
          <a:xfrm>
            <a:off x="7282750" y="3081325"/>
            <a:ext cx="186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43461"/>
                </a:solidFill>
                <a:latin typeface="Roboto"/>
                <a:ea typeface="Roboto"/>
                <a:cs typeface="Roboto"/>
                <a:sym typeface="Roboto"/>
              </a:rPr>
              <a:t>We’ll say 0.05 </a:t>
            </a:r>
            <a:br>
              <a:rPr b="1" lang="en">
                <a:solidFill>
                  <a:srgbClr val="043461"/>
                </a:solidFill>
                <a:latin typeface="Roboto"/>
                <a:ea typeface="Roboto"/>
                <a:cs typeface="Roboto"/>
                <a:sym typeface="Roboto"/>
              </a:rPr>
            </a:br>
            <a:r>
              <a:rPr b="1" lang="en">
                <a:solidFill>
                  <a:srgbClr val="043461"/>
                </a:solidFill>
                <a:latin typeface="Roboto"/>
                <a:ea typeface="Roboto"/>
                <a:cs typeface="Roboto"/>
                <a:sym typeface="Roboto"/>
              </a:rPr>
              <a:t>in this example.</a:t>
            </a:r>
            <a:endParaRPr b="1">
              <a:solidFill>
                <a:srgbClr val="043461"/>
              </a:solidFill>
              <a:latin typeface="Roboto"/>
              <a:ea typeface="Roboto"/>
              <a:cs typeface="Roboto"/>
              <a:sym typeface="Roboto"/>
            </a:endParaRPr>
          </a:p>
        </p:txBody>
      </p:sp>
      <p:sp>
        <p:nvSpPr>
          <p:cNvPr id="1193" name="Google Shape;1193;p94"/>
          <p:cNvSpPr/>
          <p:nvPr/>
        </p:nvSpPr>
        <p:spPr>
          <a:xfrm>
            <a:off x="7020600" y="2847162"/>
            <a:ext cx="185100" cy="11118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Chi-Square Test Formula</a:t>
            </a:r>
            <a:endParaRPr/>
          </a:p>
        </p:txBody>
      </p:sp>
      <p:sp>
        <p:nvSpPr>
          <p:cNvPr id="1199" name="Google Shape;1199;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few more considerations:</a:t>
            </a:r>
            <a:endParaRPr/>
          </a:p>
        </p:txBody>
      </p:sp>
      <p:sp>
        <p:nvSpPr>
          <p:cNvPr id="1200" name="Google Shape;1200;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1" name="Google Shape;1201;p95"/>
          <p:cNvSpPr/>
          <p:nvPr/>
        </p:nvSpPr>
        <p:spPr>
          <a:xfrm>
            <a:off x="419245" y="126897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2" name="Google Shape;1202;p95"/>
          <p:cNvSpPr/>
          <p:nvPr/>
        </p:nvSpPr>
        <p:spPr>
          <a:xfrm flipH="1" rot="10800000">
            <a:off x="419245" y="154756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3" name="Google Shape;1203;p95"/>
          <p:cNvSpPr/>
          <p:nvPr/>
        </p:nvSpPr>
        <p:spPr>
          <a:xfrm>
            <a:off x="1318575" y="12238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50">
                <a:solidFill>
                  <a:srgbClr val="043461"/>
                </a:solidFill>
                <a:latin typeface="Roboto"/>
                <a:ea typeface="Roboto"/>
                <a:cs typeface="Roboto"/>
                <a:sym typeface="Roboto"/>
              </a:rPr>
              <a:t>The chi-square test is used to test categorical variables; it can’t be used on continuous data.</a:t>
            </a:r>
            <a:endParaRPr sz="1350">
              <a:solidFill>
                <a:srgbClr val="043461"/>
              </a:solidFill>
              <a:latin typeface="Roboto"/>
              <a:ea typeface="Roboto"/>
              <a:cs typeface="Roboto"/>
              <a:sym typeface="Roboto"/>
            </a:endParaRPr>
          </a:p>
        </p:txBody>
      </p:sp>
      <p:sp>
        <p:nvSpPr>
          <p:cNvPr id="1204" name="Google Shape;1204;p95"/>
          <p:cNvSpPr/>
          <p:nvPr/>
        </p:nvSpPr>
        <p:spPr>
          <a:xfrm>
            <a:off x="419245" y="208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95"/>
          <p:cNvSpPr/>
          <p:nvPr/>
        </p:nvSpPr>
        <p:spPr>
          <a:xfrm flipH="1" rot="10800000">
            <a:off x="419245" y="2354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6" name="Google Shape;1206;p95"/>
          <p:cNvSpPr/>
          <p:nvPr/>
        </p:nvSpPr>
        <p:spPr>
          <a:xfrm>
            <a:off x="1318575" y="20307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50">
                <a:solidFill>
                  <a:srgbClr val="043461"/>
                </a:solidFill>
                <a:latin typeface="Roboto"/>
                <a:ea typeface="Roboto"/>
                <a:cs typeface="Roboto"/>
                <a:sym typeface="Roboto"/>
              </a:rPr>
              <a:t>The categories must be mutually exclusive.</a:t>
            </a:r>
            <a:endParaRPr sz="1350">
              <a:solidFill>
                <a:srgbClr val="043461"/>
              </a:solidFill>
              <a:latin typeface="Roboto"/>
              <a:ea typeface="Roboto"/>
              <a:cs typeface="Roboto"/>
              <a:sym typeface="Roboto"/>
            </a:endParaRPr>
          </a:p>
        </p:txBody>
      </p:sp>
      <p:sp>
        <p:nvSpPr>
          <p:cNvPr id="1207" name="Google Shape;1207;p95"/>
          <p:cNvSpPr/>
          <p:nvPr/>
        </p:nvSpPr>
        <p:spPr>
          <a:xfrm>
            <a:off x="419245" y="285897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95"/>
          <p:cNvSpPr/>
          <p:nvPr/>
        </p:nvSpPr>
        <p:spPr>
          <a:xfrm flipH="1" rot="10800000">
            <a:off x="419245" y="313756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9" name="Google Shape;1209;p95"/>
          <p:cNvSpPr/>
          <p:nvPr/>
        </p:nvSpPr>
        <p:spPr>
          <a:xfrm>
            <a:off x="1318575" y="28138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50">
                <a:solidFill>
                  <a:srgbClr val="043461"/>
                </a:solidFill>
                <a:latin typeface="Roboto"/>
                <a:ea typeface="Roboto"/>
                <a:cs typeface="Roboto"/>
                <a:sym typeface="Roboto"/>
              </a:rPr>
              <a:t>We covered using the chi-square test formula to test goodness of fit.</a:t>
            </a:r>
            <a:endParaRPr sz="1350">
              <a:solidFill>
                <a:srgbClr val="043461"/>
              </a:solidFill>
              <a:latin typeface="Roboto"/>
              <a:ea typeface="Roboto"/>
              <a:cs typeface="Roboto"/>
              <a:sym typeface="Roboto"/>
            </a:endParaRPr>
          </a:p>
        </p:txBody>
      </p:sp>
      <p:sp>
        <p:nvSpPr>
          <p:cNvPr id="1210" name="Google Shape;1210;p95"/>
          <p:cNvSpPr/>
          <p:nvPr/>
        </p:nvSpPr>
        <p:spPr>
          <a:xfrm>
            <a:off x="419245" y="367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11" name="Google Shape;1211;p95"/>
          <p:cNvSpPr/>
          <p:nvPr/>
        </p:nvSpPr>
        <p:spPr>
          <a:xfrm flipH="1" rot="10800000">
            <a:off x="419245" y="3944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12" name="Google Shape;1212;p95"/>
          <p:cNvSpPr/>
          <p:nvPr/>
        </p:nvSpPr>
        <p:spPr>
          <a:xfrm>
            <a:off x="1318575" y="36207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50">
                <a:solidFill>
                  <a:srgbClr val="043461"/>
                </a:solidFill>
                <a:latin typeface="Roboto"/>
                <a:ea typeface="Roboto"/>
                <a:cs typeface="Roboto"/>
                <a:sym typeface="Roboto"/>
              </a:rPr>
              <a:t>It can also be used to test independence. Feel free to explore this more on your own.</a:t>
            </a:r>
            <a:endParaRPr sz="1350">
              <a:solidFill>
                <a:srgbClr val="04346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the Chi-Square Test In Python</a:t>
            </a:r>
            <a:endParaRPr/>
          </a:p>
        </p:txBody>
      </p:sp>
      <p:sp>
        <p:nvSpPr>
          <p:cNvPr id="1218" name="Google Shape;1218;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19" name="Google Shape;1219;p96"/>
          <p:cNvGraphicFramePr/>
          <p:nvPr/>
        </p:nvGraphicFramePr>
        <p:xfrm>
          <a:off x="270300" y="777725"/>
          <a:ext cx="3000000" cy="3000000"/>
        </p:xfrm>
        <a:graphic>
          <a:graphicData uri="http://schemas.openxmlformats.org/drawingml/2006/table">
            <a:tbl>
              <a:tblPr>
                <a:noFill/>
                <a:tableStyleId>{0858A6B2-C2F2-48D8-9E4A-A1CCEFD83675}</a:tableStyleId>
              </a:tblPr>
              <a:tblGrid>
                <a:gridCol w="2467200"/>
                <a:gridCol w="6171875"/>
              </a:tblGrid>
              <a:tr h="1006900">
                <a:tc>
                  <a:txBody>
                    <a:bodyPr/>
                    <a:lstStyle/>
                    <a:p>
                      <a:pPr indent="0" lvl="0" marL="0" rtl="0" algn="r">
                        <a:spcBef>
                          <a:spcPts val="0"/>
                        </a:spcBef>
                        <a:spcAft>
                          <a:spcPts val="0"/>
                        </a:spcAft>
                        <a:buNone/>
                      </a:pPr>
                      <a:r>
                        <a:rPr lang="en" sz="1700">
                          <a:solidFill>
                            <a:srgbClr val="FFFFFF"/>
                          </a:solidFill>
                          <a:latin typeface="Roboto"/>
                          <a:ea typeface="Roboto"/>
                          <a:cs typeface="Roboto"/>
                          <a:sym typeface="Roboto"/>
                        </a:rPr>
                        <a:t>Import the </a:t>
                      </a:r>
                      <a:br>
                        <a:rPr lang="en" sz="1700">
                          <a:solidFill>
                            <a:srgbClr val="FFFFFF"/>
                          </a:solidFill>
                          <a:latin typeface="Roboto"/>
                          <a:ea typeface="Roboto"/>
                          <a:cs typeface="Roboto"/>
                          <a:sym typeface="Roboto"/>
                        </a:rPr>
                      </a:br>
                      <a:r>
                        <a:rPr lang="en" sz="1700">
                          <a:solidFill>
                            <a:srgbClr val="FFFFFF"/>
                          </a:solidFill>
                          <a:latin typeface="Roboto"/>
                          <a:ea typeface="Roboto"/>
                          <a:cs typeface="Roboto"/>
                          <a:sym typeface="Roboto"/>
                        </a:rPr>
                        <a:t>scipy.stats module.</a:t>
                      </a:r>
                      <a:endParaRPr sz="17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a:solidFill>
                          <a:srgbClr val="043461"/>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1692000">
                <a:tc>
                  <a:txBody>
                    <a:bodyPr/>
                    <a:lstStyle/>
                    <a:p>
                      <a:pPr indent="0" lvl="0" marL="0" rtl="0" algn="r">
                        <a:spcBef>
                          <a:spcPts val="0"/>
                        </a:spcBef>
                        <a:spcAft>
                          <a:spcPts val="0"/>
                        </a:spcAft>
                        <a:buNone/>
                      </a:pPr>
                      <a:r>
                        <a:rPr lang="en" sz="1700">
                          <a:solidFill>
                            <a:srgbClr val="FFFFFF"/>
                          </a:solidFill>
                          <a:latin typeface="Roboto"/>
                          <a:ea typeface="Roboto"/>
                          <a:cs typeface="Roboto"/>
                          <a:sym typeface="Roboto"/>
                        </a:rPr>
                        <a:t>Determine the </a:t>
                      </a:r>
                      <a:br>
                        <a:rPr lang="en" sz="1700">
                          <a:solidFill>
                            <a:srgbClr val="FFFFFF"/>
                          </a:solidFill>
                          <a:latin typeface="Roboto"/>
                          <a:ea typeface="Roboto"/>
                          <a:cs typeface="Roboto"/>
                          <a:sym typeface="Roboto"/>
                        </a:rPr>
                      </a:br>
                      <a:r>
                        <a:rPr lang="en" sz="1700">
                          <a:solidFill>
                            <a:srgbClr val="FFFFFF"/>
                          </a:solidFill>
                          <a:latin typeface="Roboto"/>
                          <a:ea typeface="Roboto"/>
                          <a:cs typeface="Roboto"/>
                          <a:sym typeface="Roboto"/>
                        </a:rPr>
                        <a:t>critical value.</a:t>
                      </a:r>
                      <a:endParaRPr sz="17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t/>
                      </a:r>
                      <a:endParaRPr>
                        <a:solidFill>
                          <a:srgbClr val="043461"/>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1205475">
                <a:tc>
                  <a:txBody>
                    <a:bodyPr/>
                    <a:lstStyle/>
                    <a:p>
                      <a:pPr indent="0" lvl="0" marL="0" rtl="0" algn="r">
                        <a:spcBef>
                          <a:spcPts val="0"/>
                        </a:spcBef>
                        <a:spcAft>
                          <a:spcPts val="0"/>
                        </a:spcAft>
                        <a:buNone/>
                      </a:pPr>
                      <a:r>
                        <a:rPr lang="en" sz="1700">
                          <a:solidFill>
                            <a:srgbClr val="043461"/>
                          </a:solidFill>
                          <a:latin typeface="Roboto"/>
                          <a:ea typeface="Roboto"/>
                          <a:cs typeface="Roboto"/>
                          <a:sym typeface="Roboto"/>
                        </a:rPr>
                        <a:t>Run the </a:t>
                      </a:r>
                      <a:br>
                        <a:rPr lang="en" sz="1700">
                          <a:solidFill>
                            <a:srgbClr val="043461"/>
                          </a:solidFill>
                          <a:latin typeface="Roboto"/>
                          <a:ea typeface="Roboto"/>
                          <a:cs typeface="Roboto"/>
                          <a:sym typeface="Roboto"/>
                        </a:rPr>
                      </a:br>
                      <a:r>
                        <a:rPr lang="en" sz="1700">
                          <a:solidFill>
                            <a:srgbClr val="043461"/>
                          </a:solidFill>
                          <a:latin typeface="Roboto"/>
                          <a:ea typeface="Roboto"/>
                          <a:cs typeface="Roboto"/>
                          <a:sym typeface="Roboto"/>
                        </a:rPr>
                        <a:t>chi-square test. </a:t>
                      </a:r>
                      <a:endParaRPr sz="1700">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solidFill>
                          <a:srgbClr val="043461"/>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bl>
          </a:graphicData>
        </a:graphic>
      </p:graphicFrame>
      <p:pic>
        <p:nvPicPr>
          <p:cNvPr id="1220" name="Google Shape;1220;p96"/>
          <p:cNvPicPr preferRelativeResize="0"/>
          <p:nvPr/>
        </p:nvPicPr>
        <p:blipFill>
          <a:blip r:embed="rId3">
            <a:alphaModFix/>
          </a:blip>
          <a:stretch>
            <a:fillRect/>
          </a:stretch>
        </p:blipFill>
        <p:spPr>
          <a:xfrm>
            <a:off x="2979950" y="974488"/>
            <a:ext cx="5023058" cy="533700"/>
          </a:xfrm>
          <a:prstGeom prst="rect">
            <a:avLst/>
          </a:prstGeom>
          <a:noFill/>
          <a:ln>
            <a:noFill/>
          </a:ln>
        </p:spPr>
      </p:pic>
      <p:pic>
        <p:nvPicPr>
          <p:cNvPr id="1221" name="Google Shape;1221;p96"/>
          <p:cNvPicPr preferRelativeResize="0"/>
          <p:nvPr/>
        </p:nvPicPr>
        <p:blipFill>
          <a:blip r:embed="rId4">
            <a:alphaModFix/>
          </a:blip>
          <a:stretch>
            <a:fillRect/>
          </a:stretch>
        </p:blipFill>
        <p:spPr>
          <a:xfrm>
            <a:off x="2979950" y="1948975"/>
            <a:ext cx="5502475" cy="1325000"/>
          </a:xfrm>
          <a:prstGeom prst="rect">
            <a:avLst/>
          </a:prstGeom>
          <a:noFill/>
          <a:ln>
            <a:noFill/>
          </a:ln>
        </p:spPr>
      </p:pic>
      <p:pic>
        <p:nvPicPr>
          <p:cNvPr id="1222" name="Google Shape;1222;p96"/>
          <p:cNvPicPr preferRelativeResize="0"/>
          <p:nvPr/>
        </p:nvPicPr>
        <p:blipFill>
          <a:blip r:embed="rId5">
            <a:alphaModFix/>
          </a:blip>
          <a:stretch>
            <a:fillRect/>
          </a:stretch>
        </p:blipFill>
        <p:spPr>
          <a:xfrm>
            <a:off x="2979949" y="3687825"/>
            <a:ext cx="5023049" cy="67085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97"/>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t>Activity: Chi Square</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 will perform the chi-square test, </a:t>
            </a:r>
            <a:br>
              <a:rPr lang="en" sz="1800">
                <a:latin typeface="Roboto"/>
                <a:ea typeface="Roboto"/>
                <a:cs typeface="Roboto"/>
                <a:sym typeface="Roboto"/>
              </a:rPr>
            </a:br>
            <a:r>
              <a:rPr lang="en" sz="1800">
                <a:latin typeface="Roboto"/>
                <a:ea typeface="Roboto"/>
                <a:cs typeface="Roboto"/>
                <a:sym typeface="Roboto"/>
              </a:rPr>
              <a:t>first in Python and then by hand.</a:t>
            </a:r>
            <a:endParaRPr sz="1800">
              <a:latin typeface="Roboto"/>
              <a:ea typeface="Roboto"/>
              <a:cs typeface="Roboto"/>
              <a:sym typeface="Roboto"/>
            </a:endParaRPr>
          </a:p>
        </p:txBody>
      </p:sp>
      <p:sp>
        <p:nvSpPr>
          <p:cNvPr id="1228" name="Google Shape;1228;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9" name="Google Shape;1229;p9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2"/>
          <p:cNvSpPr txBox="1"/>
          <p:nvPr>
            <p:ph type="title"/>
          </p:nvPr>
        </p:nvSpPr>
        <p:spPr>
          <a:xfrm>
            <a:off x="25" y="274800"/>
            <a:ext cx="8751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200"/>
              <a:t>Hypothesis testing can be confusing at times, mostly because you must create your null and alternative hypotheses before performing any analysis.</a:t>
            </a:r>
            <a:endParaRPr sz="3200"/>
          </a:p>
        </p:txBody>
      </p:sp>
      <p:sp>
        <p:nvSpPr>
          <p:cNvPr id="829" name="Google Shape;829;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Chi Square</a:t>
            </a:r>
            <a:endParaRPr/>
          </a:p>
        </p:txBody>
      </p:sp>
      <p:sp>
        <p:nvSpPr>
          <p:cNvPr id="1235" name="Google Shape;1235;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36" name="Google Shape;1236;p98"/>
          <p:cNvGraphicFramePr/>
          <p:nvPr/>
        </p:nvGraphicFramePr>
        <p:xfrm>
          <a:off x="339075" y="790125"/>
          <a:ext cx="3000000" cy="3000000"/>
        </p:xfrm>
        <a:graphic>
          <a:graphicData uri="http://schemas.openxmlformats.org/drawingml/2006/table">
            <a:tbl>
              <a:tblPr>
                <a:noFill/>
                <a:tableStyleId>{0858A6B2-C2F2-48D8-9E4A-A1CCEFD83675}</a:tableStyleId>
              </a:tblPr>
              <a:tblGrid>
                <a:gridCol w="1466250"/>
                <a:gridCol w="6613650"/>
              </a:tblGrid>
              <a:tr h="68225">
                <a:tc rowSpan="13">
                  <a:txBody>
                    <a:bodyPr/>
                    <a:lstStyle/>
                    <a:p>
                      <a:pPr indent="0" lvl="0" marL="0" rtl="0" algn="r">
                        <a:lnSpc>
                          <a:spcPct val="115000"/>
                        </a:lnSpc>
                        <a:spcBef>
                          <a:spcPts val="0"/>
                        </a:spcBef>
                        <a:spcAft>
                          <a:spcPts val="0"/>
                        </a:spcAft>
                        <a:buNone/>
                      </a:pPr>
                      <a:r>
                        <a:rPr b="1" lang="en">
                          <a:solidFill>
                            <a:srgbClr val="FFFFFF"/>
                          </a:solidFill>
                          <a:latin typeface="Roboto"/>
                          <a:ea typeface="Roboto"/>
                          <a:cs typeface="Roboto"/>
                          <a:sym typeface="Roboto"/>
                        </a:rPr>
                        <a:t>Instructions</a:t>
                      </a:r>
                      <a:endParaRPr b="1">
                        <a:solidFill>
                          <a:srgbClr val="FFFFFF"/>
                        </a:solidFill>
                        <a:latin typeface="Roboto"/>
                        <a:ea typeface="Roboto"/>
                        <a:cs typeface="Roboto"/>
                        <a:sym typeface="Roboto"/>
                      </a:endParaRPr>
                    </a:p>
                  </a:txBody>
                  <a:tcPr marT="274300" marB="274300"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rowSpan="6">
                  <a:txBody>
                    <a:bodyPr/>
                    <a:lstStyle/>
                    <a:p>
                      <a:pPr indent="0" lvl="0" marL="0" rtl="0" algn="l">
                        <a:lnSpc>
                          <a:spcPct val="115000"/>
                        </a:lnSpc>
                        <a:spcBef>
                          <a:spcPts val="300"/>
                        </a:spcBef>
                        <a:spcAft>
                          <a:spcPts val="0"/>
                        </a:spcAft>
                        <a:buNone/>
                      </a:pPr>
                      <a:r>
                        <a:rPr lang="en">
                          <a:solidFill>
                            <a:srgbClr val="043461"/>
                          </a:solidFill>
                          <a:latin typeface="Roboto"/>
                          <a:ea typeface="Roboto"/>
                          <a:cs typeface="Roboto"/>
                          <a:sym typeface="Roboto"/>
                        </a:rPr>
                        <a:t>You are the owner of four cafés in a town of avid coffee drinkers.</a:t>
                      </a:r>
                      <a:endParaRPr>
                        <a:solidFill>
                          <a:srgbClr val="043461"/>
                        </a:solidFill>
                        <a:latin typeface="Roboto"/>
                        <a:ea typeface="Roboto"/>
                        <a:cs typeface="Roboto"/>
                        <a:sym typeface="Roboto"/>
                      </a:endParaRPr>
                    </a:p>
                  </a:txBody>
                  <a:tcPr marT="100575" marB="1005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3125">
                <a:tc vMerge="1"/>
                <a:tc vMerge="1"/>
              </a:tr>
              <a:tr h="60700">
                <a:tc vMerge="1"/>
                <a:tc vMerge="1"/>
              </a:tr>
              <a:tr h="73100">
                <a:tc vMerge="1"/>
                <a:tc vMerge="1"/>
              </a:tr>
              <a:tr h="94200">
                <a:tc vMerge="1"/>
                <a:tc vMerge="1"/>
              </a:tr>
              <a:tr h="100000">
                <a:tc vMerge="1"/>
                <a:tc vMerge="1"/>
              </a:tr>
              <a:tr h="485375">
                <a:tc vMerge="1"/>
                <a:tc rowSpan="2">
                  <a:txBody>
                    <a:bodyPr/>
                    <a:lstStyle/>
                    <a:p>
                      <a:pPr indent="0" lvl="0" marL="0" rtl="0" algn="l">
                        <a:lnSpc>
                          <a:spcPct val="115000"/>
                        </a:lnSpc>
                        <a:spcBef>
                          <a:spcPts val="300"/>
                        </a:spcBef>
                        <a:spcAft>
                          <a:spcPts val="0"/>
                        </a:spcAft>
                        <a:buNone/>
                      </a:pPr>
                      <a:r>
                        <a:rPr lang="en">
                          <a:solidFill>
                            <a:srgbClr val="043461"/>
                          </a:solidFill>
                          <a:latin typeface="Roboto"/>
                          <a:ea typeface="Roboto"/>
                          <a:cs typeface="Roboto"/>
                          <a:sym typeface="Roboto"/>
                        </a:rPr>
                        <a:t>Using a chi-square goodness-of-fit test, determine whether the results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suggest that customers are more likely to frequent one café over another.</a:t>
                      </a:r>
                      <a:endParaRPr>
                        <a:solidFill>
                          <a:srgbClr val="043461"/>
                        </a:solidFill>
                        <a:latin typeface="Roboto"/>
                        <a:ea typeface="Roboto"/>
                        <a:cs typeface="Roboto"/>
                        <a:sym typeface="Roboto"/>
                      </a:endParaRPr>
                    </a:p>
                  </a:txBody>
                  <a:tcPr marT="100575" marB="1005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3175">
                <a:tc vMerge="1"/>
                <a:tc vMerge="1"/>
              </a:tr>
              <a:tr h="474000">
                <a:tc vMerge="1"/>
                <a:tc>
                  <a:txBody>
                    <a:bodyPr/>
                    <a:lstStyle/>
                    <a:p>
                      <a:pPr indent="0" lvl="0" marL="0" rtl="0" algn="l">
                        <a:lnSpc>
                          <a:spcPct val="115000"/>
                        </a:lnSpc>
                        <a:spcBef>
                          <a:spcPts val="300"/>
                        </a:spcBef>
                        <a:spcAft>
                          <a:spcPts val="0"/>
                        </a:spcAft>
                        <a:buNone/>
                      </a:pPr>
                      <a:r>
                        <a:rPr lang="en">
                          <a:solidFill>
                            <a:srgbClr val="043461"/>
                          </a:solidFill>
                          <a:latin typeface="Roboto"/>
                          <a:ea typeface="Roboto"/>
                          <a:cs typeface="Roboto"/>
                          <a:sym typeface="Roboto"/>
                        </a:rPr>
                        <a:t>Perform the necessary calculations using Python.</a:t>
                      </a:r>
                      <a:endParaRPr>
                        <a:solidFill>
                          <a:srgbClr val="043461"/>
                        </a:solidFill>
                        <a:latin typeface="Roboto"/>
                        <a:ea typeface="Roboto"/>
                        <a:cs typeface="Roboto"/>
                        <a:sym typeface="Roboto"/>
                      </a:endParaRPr>
                    </a:p>
                  </a:txBody>
                  <a:tcPr marT="100575" marB="1005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3175">
                <a:tc vMerge="1"/>
                <a:tc>
                  <a:txBody>
                    <a:bodyPr/>
                    <a:lstStyle/>
                    <a:p>
                      <a:pPr indent="0" lvl="0" marL="0" rtl="0" algn="l">
                        <a:lnSpc>
                          <a:spcPct val="115000"/>
                        </a:lnSpc>
                        <a:spcBef>
                          <a:spcPts val="300"/>
                        </a:spcBef>
                        <a:spcAft>
                          <a:spcPts val="0"/>
                        </a:spcAft>
                        <a:buNone/>
                      </a:pPr>
                      <a:r>
                        <a:rPr lang="en">
                          <a:solidFill>
                            <a:srgbClr val="043461"/>
                          </a:solidFill>
                          <a:latin typeface="Roboto"/>
                          <a:ea typeface="Roboto"/>
                          <a:cs typeface="Roboto"/>
                          <a:sym typeface="Roboto"/>
                        </a:rPr>
                        <a:t>Then, perform the calculations by hand to verify your findings.</a:t>
                      </a:r>
                      <a:endParaRPr>
                        <a:solidFill>
                          <a:srgbClr val="043461"/>
                        </a:solidFill>
                        <a:latin typeface="Roboto"/>
                        <a:ea typeface="Roboto"/>
                        <a:cs typeface="Roboto"/>
                        <a:sym typeface="Roboto"/>
                      </a:endParaRPr>
                    </a:p>
                  </a:txBody>
                  <a:tcPr marT="100575" marB="1005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3175">
                <a:tc vMerge="1"/>
                <a:tc>
                  <a:txBody>
                    <a:bodyPr/>
                    <a:lstStyle/>
                    <a:p>
                      <a:pPr indent="0" lvl="0" marL="0" rtl="0" algn="l">
                        <a:lnSpc>
                          <a:spcPct val="115000"/>
                        </a:lnSpc>
                        <a:spcBef>
                          <a:spcPts val="300"/>
                        </a:spcBef>
                        <a:spcAft>
                          <a:spcPts val="0"/>
                        </a:spcAft>
                        <a:buNone/>
                      </a:pPr>
                      <a:r>
                        <a:rPr lang="en">
                          <a:solidFill>
                            <a:srgbClr val="043461"/>
                          </a:solidFill>
                          <a:latin typeface="Roboto"/>
                          <a:ea typeface="Roboto"/>
                          <a:cs typeface="Roboto"/>
                          <a:sym typeface="Roboto"/>
                        </a:rPr>
                        <a:t>Use a p-value of 0.05.</a:t>
                      </a:r>
                      <a:endParaRPr>
                        <a:solidFill>
                          <a:srgbClr val="043461"/>
                        </a:solidFill>
                        <a:latin typeface="Roboto"/>
                        <a:ea typeface="Roboto"/>
                        <a:cs typeface="Roboto"/>
                        <a:sym typeface="Roboto"/>
                      </a:endParaRPr>
                    </a:p>
                  </a:txBody>
                  <a:tcPr marT="100575" marB="1005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3175">
                <a:tc vMerge="1"/>
                <a:tc>
                  <a:txBody>
                    <a:bodyPr/>
                    <a:lstStyle/>
                    <a:p>
                      <a:pPr indent="0" lvl="0" marL="0" rtl="0" algn="l">
                        <a:lnSpc>
                          <a:spcPct val="115000"/>
                        </a:lnSpc>
                        <a:spcBef>
                          <a:spcPts val="300"/>
                        </a:spcBef>
                        <a:spcAft>
                          <a:spcPts val="0"/>
                        </a:spcAft>
                        <a:buNone/>
                      </a:pPr>
                      <a:r>
                        <a:rPr lang="en">
                          <a:solidFill>
                            <a:srgbClr val="043461"/>
                          </a:solidFill>
                          <a:latin typeface="Roboto"/>
                          <a:ea typeface="Roboto"/>
                          <a:cs typeface="Roboto"/>
                          <a:sym typeface="Roboto"/>
                        </a:rPr>
                        <a:t>Consult a chi-square table to find your critical value: </a:t>
                      </a:r>
                      <a:r>
                        <a:rPr lang="en" u="sng">
                          <a:solidFill>
                            <a:srgbClr val="0000FF"/>
                          </a:solidFill>
                          <a:latin typeface="Roboto"/>
                          <a:ea typeface="Roboto"/>
                          <a:cs typeface="Roboto"/>
                          <a:sym typeface="Roboto"/>
                          <a:hlinkClick r:id="rId3">
                            <a:extLst>
                              <a:ext uri="{A12FA001-AC4F-418D-AE19-62706E023703}">
                                <ahyp:hlinkClr val="tx"/>
                              </a:ext>
                            </a:extLst>
                          </a:hlinkClick>
                        </a:rPr>
                        <a:t>https://www.medcalc.org/manual/chi-square-table.php</a:t>
                      </a:r>
                      <a:endParaRPr>
                        <a:solidFill>
                          <a:srgbClr val="0000FF"/>
                        </a:solidFill>
                        <a:latin typeface="Roboto"/>
                        <a:ea typeface="Roboto"/>
                        <a:cs typeface="Roboto"/>
                        <a:sym typeface="Roboto"/>
                      </a:endParaRPr>
                    </a:p>
                  </a:txBody>
                  <a:tcPr marT="100575" marB="1005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73175">
                <a:tc vMerge="1"/>
                <a:tc>
                  <a:txBody>
                    <a:bodyPr/>
                    <a:lstStyle/>
                    <a:p>
                      <a:pPr indent="0" lvl="0" marL="0" rtl="0" algn="l">
                        <a:lnSpc>
                          <a:spcPct val="115000"/>
                        </a:lnSpc>
                        <a:spcBef>
                          <a:spcPts val="300"/>
                        </a:spcBef>
                        <a:spcAft>
                          <a:spcPts val="0"/>
                        </a:spcAft>
                        <a:buNone/>
                      </a:pPr>
                      <a:r>
                        <a:rPr lang="en">
                          <a:solidFill>
                            <a:srgbClr val="043461"/>
                          </a:solidFill>
                          <a:latin typeface="Roboto"/>
                          <a:ea typeface="Roboto"/>
                          <a:cs typeface="Roboto"/>
                          <a:sym typeface="Roboto"/>
                        </a:rPr>
                        <a:t>On your student repository, open </a:t>
                      </a:r>
                      <a:r>
                        <a:rPr lang="en" u="sng">
                          <a:solidFill>
                            <a:srgbClr val="0000FF"/>
                          </a:solidFill>
                          <a:latin typeface="Roboto"/>
                          <a:ea typeface="Roboto"/>
                          <a:cs typeface="Roboto"/>
                          <a:sym typeface="Roboto"/>
                          <a:hlinkClick r:id="rId4">
                            <a:extLst>
                              <a:ext uri="{A12FA001-AC4F-418D-AE19-62706E023703}">
                                <ahyp:hlinkClr val="tx"/>
                              </a:ext>
                            </a:extLst>
                          </a:hlinkClick>
                        </a:rPr>
                        <a:t>Stu-Cafes.ipynb</a:t>
                      </a:r>
                      <a:r>
                        <a:rPr lang="en">
                          <a:solidFill>
                            <a:srgbClr val="043461"/>
                          </a:solidFill>
                          <a:latin typeface="Roboto"/>
                          <a:ea typeface="Roboto"/>
                          <a:cs typeface="Roboto"/>
                          <a:sym typeface="Roboto"/>
                        </a:rPr>
                        <a:t>.</a:t>
                      </a:r>
                      <a:endParaRPr>
                        <a:solidFill>
                          <a:srgbClr val="043461"/>
                        </a:solidFill>
                        <a:latin typeface="Roboto"/>
                        <a:ea typeface="Roboto"/>
                        <a:cs typeface="Roboto"/>
                        <a:sym typeface="Roboto"/>
                      </a:endParaRPr>
                    </a:p>
                  </a:txBody>
                  <a:tcPr marT="100575" marB="1005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descr="Clean 40 min timer counting downwards, 5 sec pre-count with beeps and then an alarm after 40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246" name="Google Shape;1246;p100" title="40 minute Countdown timer (with alarm)">
            <a:hlinkClick r:id="rId3"/>
          </p:cNvPr>
          <p:cNvPicPr preferRelativeResize="0"/>
          <p:nvPr/>
        </p:nvPicPr>
        <p:blipFill>
          <a:blip r:embed="rId4">
            <a:alphaModFix/>
          </a:blip>
          <a:stretch>
            <a:fillRect/>
          </a:stretch>
        </p:blipFill>
        <p:spPr>
          <a:xfrm>
            <a:off x="152400" y="3198048"/>
            <a:ext cx="2345525" cy="175915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5" name="Google Shape;835;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Hypothesis Testing </a:t>
            </a:r>
            <a:endParaRPr/>
          </a:p>
        </p:txBody>
      </p:sp>
      <p:sp>
        <p:nvSpPr>
          <p:cNvPr id="836" name="Google Shape;836;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hypothesis statement is an educated guess about something.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hypothesis is often expressed as an </a:t>
            </a:r>
            <a:r>
              <a:rPr lang="en">
                <a:solidFill>
                  <a:srgbClr val="FFFFFF"/>
                </a:solidFill>
                <a:highlight>
                  <a:srgbClr val="000000"/>
                </a:highlight>
                <a:latin typeface="Inconsolata Medium"/>
                <a:ea typeface="Inconsolata Medium"/>
                <a:cs typeface="Inconsolata Medium"/>
                <a:sym typeface="Inconsolata Medium"/>
              </a:rPr>
              <a:t>if/then</a:t>
            </a:r>
            <a:r>
              <a:rPr lang="en"/>
              <a:t> statement.</a:t>
            </a:r>
            <a:endParaRPr/>
          </a:p>
        </p:txBody>
      </p:sp>
      <p:pic>
        <p:nvPicPr>
          <p:cNvPr id="837" name="Google Shape;837;p63"/>
          <p:cNvPicPr preferRelativeResize="0"/>
          <p:nvPr/>
        </p:nvPicPr>
        <p:blipFill>
          <a:blip r:embed="rId3">
            <a:alphaModFix/>
          </a:blip>
          <a:stretch>
            <a:fillRect/>
          </a:stretch>
        </p:blipFill>
        <p:spPr>
          <a:xfrm>
            <a:off x="4305150" y="1878500"/>
            <a:ext cx="827450" cy="2890925"/>
          </a:xfrm>
          <a:prstGeom prst="rect">
            <a:avLst/>
          </a:prstGeom>
          <a:noFill/>
          <a:ln>
            <a:noFill/>
          </a:ln>
        </p:spPr>
      </p:pic>
      <p:sp>
        <p:nvSpPr>
          <p:cNvPr id="838" name="Google Shape;838;p63"/>
          <p:cNvSpPr/>
          <p:nvPr/>
        </p:nvSpPr>
        <p:spPr>
          <a:xfrm>
            <a:off x="457206" y="20309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839" name="Google Shape;839;p63"/>
          <p:cNvSpPr/>
          <p:nvPr/>
        </p:nvSpPr>
        <p:spPr>
          <a:xfrm rot="10800000">
            <a:off x="593369" y="24196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0" name="Google Shape;840;p63"/>
          <p:cNvSpPr/>
          <p:nvPr/>
        </p:nvSpPr>
        <p:spPr>
          <a:xfrm>
            <a:off x="4936295" y="20331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841" name="Google Shape;841;p63"/>
          <p:cNvSpPr/>
          <p:nvPr/>
        </p:nvSpPr>
        <p:spPr>
          <a:xfrm rot="10800000">
            <a:off x="5072469" y="24219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3"/>
          <p:cNvSpPr txBox="1"/>
          <p:nvPr>
            <p:ph idx="1" type="subTitle"/>
          </p:nvPr>
        </p:nvSpPr>
        <p:spPr>
          <a:xfrm>
            <a:off x="-12275" y="2765025"/>
            <a:ext cx="3897900" cy="2113200"/>
          </a:xfrm>
          <a:prstGeom prst="rect">
            <a:avLst/>
          </a:prstGeom>
          <a:noFill/>
          <a:ln>
            <a:noFill/>
          </a:ln>
        </p:spPr>
        <p:txBody>
          <a:bodyPr anchorCtr="0" anchor="t" bIns="0" lIns="457200" spcFirstLastPara="1" rIns="274300" wrap="square" tIns="0">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Hypothesis testing in statistics is a way to test the results of a survey or an experiment to determine if they are meaningful.</a:t>
            </a:r>
            <a:endParaRPr sz="18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latin typeface="Roboto"/>
              <a:ea typeface="Roboto"/>
              <a:cs typeface="Roboto"/>
              <a:sym typeface="Roboto"/>
            </a:endParaRPr>
          </a:p>
        </p:txBody>
      </p:sp>
      <p:sp>
        <p:nvSpPr>
          <p:cNvPr id="843" name="Google Shape;843;p63"/>
          <p:cNvSpPr txBox="1"/>
          <p:nvPr>
            <p:ph idx="2" type="subTitle"/>
          </p:nvPr>
        </p:nvSpPr>
        <p:spPr>
          <a:xfrm>
            <a:off x="4598625" y="2765025"/>
            <a:ext cx="4627800" cy="2113200"/>
          </a:xfrm>
          <a:prstGeom prst="rect">
            <a:avLst/>
          </a:prstGeom>
          <a:noFill/>
          <a:ln>
            <a:noFill/>
          </a:ln>
        </p:spPr>
        <p:txBody>
          <a:bodyPr anchorCtr="0" anchor="t" bIns="0" lIns="365750" spcFirstLastPara="1" rIns="2743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We test for two mutually exclusive outcomes: </a:t>
            </a:r>
            <a:endParaRPr sz="1800">
              <a:latin typeface="Roboto"/>
              <a:ea typeface="Roboto"/>
              <a:cs typeface="Roboto"/>
              <a:sym typeface="Roboto"/>
            </a:endParaRPr>
          </a:p>
          <a:p>
            <a:pPr indent="-205740" lvl="0" marL="320040" rtl="0" algn="l">
              <a:lnSpc>
                <a:spcPct val="115000"/>
              </a:lnSpc>
              <a:spcBef>
                <a:spcPts val="400"/>
              </a:spcBef>
              <a:spcAft>
                <a:spcPts val="0"/>
              </a:spcAft>
              <a:buSzPts val="1800"/>
              <a:buFont typeface="Roboto"/>
              <a:buChar char="●"/>
            </a:pPr>
            <a:r>
              <a:rPr lang="en" sz="1800">
                <a:latin typeface="Roboto"/>
                <a:ea typeface="Roboto"/>
                <a:cs typeface="Roboto"/>
                <a:sym typeface="Roboto"/>
              </a:rPr>
              <a:t>The null hypothesis </a:t>
            </a:r>
            <a:endParaRPr sz="1800">
              <a:latin typeface="Roboto"/>
              <a:ea typeface="Roboto"/>
              <a:cs typeface="Roboto"/>
              <a:sym typeface="Roboto"/>
            </a:endParaRPr>
          </a:p>
          <a:p>
            <a:pPr indent="-205740" lvl="0" marL="320040" rtl="0" algn="l">
              <a:lnSpc>
                <a:spcPct val="115000"/>
              </a:lnSpc>
              <a:spcBef>
                <a:spcPts val="400"/>
              </a:spcBef>
              <a:spcAft>
                <a:spcPts val="0"/>
              </a:spcAft>
              <a:buSzPts val="1800"/>
              <a:buFont typeface="Roboto"/>
              <a:buChar char="●"/>
            </a:pPr>
            <a:r>
              <a:rPr lang="en" sz="1800">
                <a:latin typeface="Roboto"/>
                <a:ea typeface="Roboto"/>
                <a:cs typeface="Roboto"/>
                <a:sym typeface="Roboto"/>
              </a:rPr>
              <a:t>The alternative hypothesis</a:t>
            </a:r>
            <a:endParaRPr sz="1800">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Hypothesis Testing </a:t>
            </a:r>
            <a:endParaRPr>
              <a:solidFill>
                <a:schemeClr val="dk1"/>
              </a:solidFill>
            </a:endParaRPr>
          </a:p>
          <a:p>
            <a:pPr indent="0" lvl="0" marL="0" rtl="0" algn="l">
              <a:spcBef>
                <a:spcPts val="0"/>
              </a:spcBef>
              <a:spcAft>
                <a:spcPts val="0"/>
              </a:spcAft>
              <a:buNone/>
            </a:pPr>
            <a:r>
              <a:t/>
            </a:r>
            <a:endParaRPr/>
          </a:p>
        </p:txBody>
      </p:sp>
      <p:sp>
        <p:nvSpPr>
          <p:cNvPr id="849" name="Google Shape;849;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Null and alternative hypotheses:</a:t>
            </a:r>
            <a:endParaRPr/>
          </a:p>
        </p:txBody>
      </p:sp>
      <p:sp>
        <p:nvSpPr>
          <p:cNvPr id="850" name="Google Shape;850;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51" name="Google Shape;851;p64"/>
          <p:cNvPicPr preferRelativeResize="0"/>
          <p:nvPr/>
        </p:nvPicPr>
        <p:blipFill>
          <a:blip r:embed="rId3">
            <a:alphaModFix/>
          </a:blip>
          <a:stretch>
            <a:fillRect/>
          </a:stretch>
        </p:blipFill>
        <p:spPr>
          <a:xfrm>
            <a:off x="4228950" y="1183050"/>
            <a:ext cx="827450" cy="3427801"/>
          </a:xfrm>
          <a:prstGeom prst="rect">
            <a:avLst/>
          </a:prstGeom>
          <a:noFill/>
          <a:ln>
            <a:noFill/>
          </a:ln>
        </p:spPr>
      </p:pic>
      <p:sp>
        <p:nvSpPr>
          <p:cNvPr id="852" name="Google Shape;852;p64"/>
          <p:cNvSpPr/>
          <p:nvPr/>
        </p:nvSpPr>
        <p:spPr>
          <a:xfrm>
            <a:off x="457150" y="1421300"/>
            <a:ext cx="2447400" cy="4767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Medium"/>
                <a:ea typeface="Roboto Medium"/>
                <a:cs typeface="Roboto Medium"/>
                <a:sym typeface="Roboto Medium"/>
              </a:rPr>
              <a:t>Null hypothesis (H</a:t>
            </a:r>
            <a:r>
              <a:rPr baseline="-25000" lang="en" sz="1800">
                <a:solidFill>
                  <a:srgbClr val="043461"/>
                </a:solidFill>
                <a:latin typeface="Roboto Medium"/>
                <a:ea typeface="Roboto Medium"/>
                <a:cs typeface="Roboto Medium"/>
                <a:sym typeface="Roboto Medium"/>
              </a:rPr>
              <a:t>0</a:t>
            </a:r>
            <a:r>
              <a:rPr lang="en" sz="1800">
                <a:solidFill>
                  <a:srgbClr val="043461"/>
                </a:solidFill>
                <a:latin typeface="Roboto Medium"/>
                <a:ea typeface="Roboto Medium"/>
                <a:cs typeface="Roboto Medium"/>
                <a:sym typeface="Roboto Medium"/>
              </a:rPr>
              <a:t>)</a:t>
            </a:r>
            <a:endParaRPr sz="1800">
              <a:solidFill>
                <a:srgbClr val="043461"/>
              </a:solidFill>
              <a:latin typeface="Roboto Medium"/>
              <a:ea typeface="Roboto Medium"/>
              <a:cs typeface="Roboto Medium"/>
              <a:sym typeface="Roboto Medium"/>
            </a:endParaRPr>
          </a:p>
        </p:txBody>
      </p:sp>
      <p:sp>
        <p:nvSpPr>
          <p:cNvPr id="853" name="Google Shape;853;p64"/>
          <p:cNvSpPr/>
          <p:nvPr/>
        </p:nvSpPr>
        <p:spPr>
          <a:xfrm rot="10800000">
            <a:off x="593369" y="1810088"/>
            <a:ext cx="261029" cy="144694"/>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4"/>
          <p:cNvSpPr txBox="1"/>
          <p:nvPr/>
        </p:nvSpPr>
        <p:spPr>
          <a:xfrm>
            <a:off x="-12300" y="2135850"/>
            <a:ext cx="4298400" cy="20559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The null hypothesis is the hypothesis that we are trying to disprove; it states that no statistical significance exists between the two variables.</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Your null hypothesis assumes that your results happened by chance.</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p:txBody>
      </p:sp>
      <p:sp>
        <p:nvSpPr>
          <p:cNvPr id="855" name="Google Shape;855;p64"/>
          <p:cNvSpPr txBox="1"/>
          <p:nvPr/>
        </p:nvSpPr>
        <p:spPr>
          <a:xfrm>
            <a:off x="4771275" y="2138100"/>
            <a:ext cx="39939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The alternative hypothesis is the opposite of the null hypothesis; it assumes that some factor influenced the results—meaning that they did not happen by chance.</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Moving forward, we will refer to the alternative hypothesis as just the hypothesis. </a:t>
            </a:r>
            <a:endParaRPr sz="1500">
              <a:latin typeface="Roboto"/>
              <a:ea typeface="Roboto"/>
              <a:cs typeface="Roboto"/>
              <a:sym typeface="Roboto"/>
            </a:endParaRPr>
          </a:p>
        </p:txBody>
      </p:sp>
      <p:sp>
        <p:nvSpPr>
          <p:cNvPr id="856" name="Google Shape;856;p64"/>
          <p:cNvSpPr/>
          <p:nvPr/>
        </p:nvSpPr>
        <p:spPr>
          <a:xfrm>
            <a:off x="5105350" y="1404775"/>
            <a:ext cx="3111300" cy="4767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Medium"/>
                <a:ea typeface="Roboto Medium"/>
                <a:cs typeface="Roboto Medium"/>
                <a:sym typeface="Roboto Medium"/>
              </a:rPr>
              <a:t>Alternative Hypothesis (H</a:t>
            </a:r>
            <a:r>
              <a:rPr baseline="-25000" lang="en" sz="1800">
                <a:solidFill>
                  <a:srgbClr val="043461"/>
                </a:solidFill>
                <a:latin typeface="Roboto Medium"/>
                <a:ea typeface="Roboto Medium"/>
                <a:cs typeface="Roboto Medium"/>
                <a:sym typeface="Roboto Medium"/>
              </a:rPr>
              <a:t>a</a:t>
            </a:r>
            <a:r>
              <a:rPr lang="en" sz="1800">
                <a:solidFill>
                  <a:srgbClr val="043461"/>
                </a:solidFill>
                <a:latin typeface="Roboto Medium"/>
                <a:ea typeface="Roboto Medium"/>
                <a:cs typeface="Roboto Medium"/>
                <a:sym typeface="Roboto Medium"/>
              </a:rPr>
              <a:t>)</a:t>
            </a:r>
            <a:endParaRPr sz="1800">
              <a:solidFill>
                <a:srgbClr val="043461"/>
              </a:solidFill>
              <a:latin typeface="Roboto Medium"/>
              <a:ea typeface="Roboto Medium"/>
              <a:cs typeface="Roboto Medium"/>
              <a:sym typeface="Roboto Medium"/>
            </a:endParaRPr>
          </a:p>
        </p:txBody>
      </p:sp>
      <p:sp>
        <p:nvSpPr>
          <p:cNvPr id="857" name="Google Shape;857;p64"/>
          <p:cNvSpPr/>
          <p:nvPr/>
        </p:nvSpPr>
        <p:spPr>
          <a:xfrm rot="10800000">
            <a:off x="5241569" y="1793551"/>
            <a:ext cx="261029" cy="144694"/>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63" name="Google Shape;863;p6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Null and Alternative Hypotheses: Example</a:t>
            </a:r>
            <a:endParaRPr sz="2400">
              <a:latin typeface="Roboto Medium"/>
              <a:ea typeface="Roboto Medium"/>
              <a:cs typeface="Roboto Medium"/>
              <a:sym typeface="Roboto Medium"/>
            </a:endParaRPr>
          </a:p>
        </p:txBody>
      </p:sp>
      <p:graphicFrame>
        <p:nvGraphicFramePr>
          <p:cNvPr id="864" name="Google Shape;864;p65"/>
          <p:cNvGraphicFramePr/>
          <p:nvPr/>
        </p:nvGraphicFramePr>
        <p:xfrm>
          <a:off x="4546025" y="842650"/>
          <a:ext cx="3000000" cy="3000000"/>
        </p:xfrm>
        <a:graphic>
          <a:graphicData uri="http://schemas.openxmlformats.org/drawingml/2006/table">
            <a:tbl>
              <a:tblPr>
                <a:noFill/>
                <a:tableStyleId>{0858A6B2-C2F2-48D8-9E4A-A1CCEFD83675}</a:tableStyleId>
              </a:tblPr>
              <a:tblGrid>
                <a:gridCol w="4323650"/>
              </a:tblGrid>
              <a:tr h="353025">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r h="353025">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r h="387850">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r h="353025">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r h="353025">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r h="353025">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r h="353025">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r h="353025">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r h="353025">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r h="353025">
                <a:tc>
                  <a:txBody>
                    <a:bodyPr/>
                    <a:lstStyle/>
                    <a:p>
                      <a:pPr indent="0" lvl="0" marL="0" rtl="0" algn="l">
                        <a:spcBef>
                          <a:spcPts val="0"/>
                        </a:spcBef>
                        <a:spcAft>
                          <a:spcPts val="0"/>
                        </a:spcAft>
                        <a:buNone/>
                      </a:pPr>
                      <a:r>
                        <a:t/>
                      </a:r>
                      <a:endParaRPr/>
                    </a:p>
                  </a:txBody>
                  <a:tcPr marT="91425" marB="91425"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solidFill>
                      <a:prstDash val="solid"/>
                      <a:round/>
                      <a:headEnd len="sm" w="sm" type="none"/>
                      <a:tailEnd len="sm" w="sm" type="none"/>
                    </a:lnT>
                    <a:lnB cap="flat" cmpd="sng" w="9525">
                      <a:solidFill>
                        <a:srgbClr val="78909C"/>
                      </a:solidFill>
                      <a:prstDash val="solid"/>
                      <a:round/>
                      <a:headEnd len="sm" w="sm" type="none"/>
                      <a:tailEnd len="sm" w="sm" type="none"/>
                    </a:lnB>
                    <a:solidFill>
                      <a:srgbClr val="F2F5F9"/>
                    </a:solidFill>
                  </a:tcPr>
                </a:tc>
              </a:tr>
            </a:tbl>
          </a:graphicData>
        </a:graphic>
      </p:graphicFrame>
      <p:sp>
        <p:nvSpPr>
          <p:cNvPr id="865" name="Google Shape;865;p65"/>
          <p:cNvSpPr txBox="1"/>
          <p:nvPr/>
        </p:nvSpPr>
        <p:spPr>
          <a:xfrm>
            <a:off x="3739200" y="675975"/>
            <a:ext cx="806700" cy="4079100"/>
          </a:xfrm>
          <a:prstGeom prst="rect">
            <a:avLst/>
          </a:prstGeom>
          <a:noFill/>
          <a:ln>
            <a:noFill/>
          </a:ln>
        </p:spPr>
        <p:txBody>
          <a:bodyPr anchorCtr="0" anchor="t" bIns="91425" lIns="91425" spcFirstLastPara="1" rIns="91425" wrap="square" tIns="91425">
            <a:spAutoFit/>
          </a:bodyPr>
          <a:lstStyle/>
          <a:p>
            <a:pPr indent="0" lvl="0" marL="0" rtl="0" algn="r">
              <a:lnSpc>
                <a:spcPct val="243000"/>
              </a:lnSpc>
              <a:spcBef>
                <a:spcPts val="0"/>
              </a:spcBef>
              <a:spcAft>
                <a:spcPts val="0"/>
              </a:spcAft>
              <a:buNone/>
            </a:pPr>
            <a:r>
              <a:rPr b="1" lang="en" sz="1000">
                <a:latin typeface="Roboto"/>
                <a:ea typeface="Roboto"/>
                <a:cs typeface="Roboto"/>
                <a:sym typeface="Roboto"/>
              </a:rPr>
              <a:t>10</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9</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8</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7</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6</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5</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4</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3</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2</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1</a:t>
            </a:r>
            <a:endParaRPr b="1" sz="1000">
              <a:latin typeface="Roboto"/>
              <a:ea typeface="Roboto"/>
              <a:cs typeface="Roboto"/>
              <a:sym typeface="Roboto"/>
            </a:endParaRPr>
          </a:p>
          <a:p>
            <a:pPr indent="0" lvl="0" marL="0" rtl="0" algn="r">
              <a:lnSpc>
                <a:spcPct val="243000"/>
              </a:lnSpc>
              <a:spcBef>
                <a:spcPts val="0"/>
              </a:spcBef>
              <a:spcAft>
                <a:spcPts val="0"/>
              </a:spcAft>
              <a:buNone/>
            </a:pPr>
            <a:r>
              <a:rPr b="1" lang="en" sz="1000">
                <a:latin typeface="Roboto"/>
                <a:ea typeface="Roboto"/>
                <a:cs typeface="Roboto"/>
                <a:sym typeface="Roboto"/>
              </a:rPr>
              <a:t>0</a:t>
            </a:r>
            <a:endParaRPr b="1" sz="1000">
              <a:latin typeface="Roboto"/>
              <a:ea typeface="Roboto"/>
              <a:cs typeface="Roboto"/>
              <a:sym typeface="Roboto"/>
            </a:endParaRPr>
          </a:p>
        </p:txBody>
      </p:sp>
      <p:sp>
        <p:nvSpPr>
          <p:cNvPr id="866" name="Google Shape;866;p65"/>
          <p:cNvSpPr/>
          <p:nvPr/>
        </p:nvSpPr>
        <p:spPr>
          <a:xfrm>
            <a:off x="7517250" y="3719375"/>
            <a:ext cx="977700" cy="872100"/>
          </a:xfrm>
          <a:prstGeom prst="rect">
            <a:avLst/>
          </a:prstGeom>
          <a:solidFill>
            <a:srgbClr val="00D6CB"/>
          </a:solidFill>
          <a:ln cap="flat" cmpd="sng" w="9525">
            <a:solidFill>
              <a:srgbClr val="0C343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rgbClr val="043461"/>
                </a:solidFill>
                <a:latin typeface="Roboto Light"/>
                <a:ea typeface="Roboto Light"/>
                <a:cs typeface="Roboto Light"/>
                <a:sym typeface="Roboto Light"/>
              </a:rPr>
              <a:t>30%</a:t>
            </a:r>
            <a:endParaRPr b="1">
              <a:solidFill>
                <a:srgbClr val="043461"/>
              </a:solidFill>
              <a:latin typeface="Roboto"/>
              <a:ea typeface="Roboto"/>
              <a:cs typeface="Roboto"/>
              <a:sym typeface="Roboto"/>
            </a:endParaRPr>
          </a:p>
          <a:p>
            <a:pPr indent="0" lvl="0" marL="0" rtl="0" algn="ctr">
              <a:spcBef>
                <a:spcPts val="0"/>
              </a:spcBef>
              <a:spcAft>
                <a:spcPts val="0"/>
              </a:spcAft>
              <a:buNone/>
            </a:pPr>
            <a:r>
              <a:rPr b="1" lang="en" sz="1200">
                <a:solidFill>
                  <a:srgbClr val="043461"/>
                </a:solidFill>
                <a:latin typeface="Roboto"/>
                <a:ea typeface="Roboto"/>
                <a:cs typeface="Roboto"/>
                <a:sym typeface="Roboto"/>
              </a:rPr>
              <a:t>New drug</a:t>
            </a:r>
            <a:endParaRPr b="1" sz="1200">
              <a:solidFill>
                <a:srgbClr val="043461"/>
              </a:solidFill>
              <a:latin typeface="Roboto"/>
              <a:ea typeface="Roboto"/>
              <a:cs typeface="Roboto"/>
              <a:sym typeface="Roboto"/>
            </a:endParaRPr>
          </a:p>
        </p:txBody>
      </p:sp>
      <p:sp>
        <p:nvSpPr>
          <p:cNvPr id="867" name="Google Shape;867;p65"/>
          <p:cNvSpPr/>
          <p:nvPr/>
        </p:nvSpPr>
        <p:spPr>
          <a:xfrm>
            <a:off x="6210675" y="2744225"/>
            <a:ext cx="974700" cy="1847100"/>
          </a:xfrm>
          <a:prstGeom prst="rect">
            <a:avLst/>
          </a:prstGeom>
          <a:solidFill>
            <a:srgbClr val="043461"/>
          </a:solidFill>
          <a:ln cap="flat" cmpd="sng" w="9525">
            <a:solidFill>
              <a:srgbClr val="0C343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rgbClr val="FFFFFF"/>
                </a:solidFill>
                <a:latin typeface="Roboto Light"/>
                <a:ea typeface="Roboto Light"/>
                <a:cs typeface="Roboto Light"/>
                <a:sym typeface="Roboto Light"/>
              </a:rPr>
              <a:t>3</a:t>
            </a:r>
            <a:r>
              <a:rPr lang="en" sz="2500">
                <a:solidFill>
                  <a:srgbClr val="FFFFFF"/>
                </a:solidFill>
                <a:latin typeface="Roboto Light"/>
                <a:ea typeface="Roboto Light"/>
                <a:cs typeface="Roboto Light"/>
                <a:sym typeface="Roboto Light"/>
              </a:rPr>
              <a:t>0%</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sz="1200">
                <a:solidFill>
                  <a:srgbClr val="FFFFFF"/>
                </a:solidFill>
                <a:latin typeface="Roboto"/>
                <a:ea typeface="Roboto"/>
                <a:cs typeface="Roboto"/>
                <a:sym typeface="Roboto"/>
              </a:rPr>
              <a:t>Old drug</a:t>
            </a:r>
            <a:endParaRPr b="1" sz="1200">
              <a:solidFill>
                <a:srgbClr val="FFFFFF"/>
              </a:solidFill>
              <a:latin typeface="Roboto"/>
              <a:ea typeface="Roboto"/>
              <a:cs typeface="Roboto"/>
              <a:sym typeface="Roboto"/>
            </a:endParaRPr>
          </a:p>
        </p:txBody>
      </p:sp>
      <p:sp>
        <p:nvSpPr>
          <p:cNvPr id="868" name="Google Shape;868;p65"/>
          <p:cNvSpPr txBox="1"/>
          <p:nvPr/>
        </p:nvSpPr>
        <p:spPr>
          <a:xfrm flipH="1">
            <a:off x="2482050" y="2351325"/>
            <a:ext cx="1839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latin typeface="Roboto"/>
                <a:ea typeface="Roboto"/>
                <a:cs typeface="Roboto"/>
                <a:sym typeface="Roboto"/>
              </a:rPr>
              <a:t>Migraine </a:t>
            </a:r>
            <a:br>
              <a:rPr b="1" lang="en" sz="1200">
                <a:latin typeface="Roboto"/>
                <a:ea typeface="Roboto"/>
                <a:cs typeface="Roboto"/>
                <a:sym typeface="Roboto"/>
              </a:rPr>
            </a:br>
            <a:r>
              <a:rPr b="1" lang="en" sz="1200">
                <a:latin typeface="Roboto"/>
                <a:ea typeface="Roboto"/>
                <a:cs typeface="Roboto"/>
                <a:sym typeface="Roboto"/>
              </a:rPr>
              <a:t>Severity</a:t>
            </a:r>
            <a:endParaRPr b="1" sz="1200">
              <a:latin typeface="Roboto"/>
              <a:ea typeface="Roboto"/>
              <a:cs typeface="Roboto"/>
              <a:sym typeface="Roboto"/>
            </a:endParaRPr>
          </a:p>
        </p:txBody>
      </p:sp>
      <p:sp>
        <p:nvSpPr>
          <p:cNvPr id="869" name="Google Shape;869;p65"/>
          <p:cNvSpPr txBox="1"/>
          <p:nvPr/>
        </p:nvSpPr>
        <p:spPr>
          <a:xfrm>
            <a:off x="4546025" y="4591400"/>
            <a:ext cx="432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 of Patients (n=2,000)</a:t>
            </a:r>
            <a:endParaRPr b="1" sz="1000">
              <a:latin typeface="Roboto"/>
              <a:ea typeface="Roboto"/>
              <a:cs typeface="Roboto"/>
              <a:sym typeface="Roboto"/>
            </a:endParaRPr>
          </a:p>
        </p:txBody>
      </p:sp>
      <p:sp>
        <p:nvSpPr>
          <p:cNvPr id="870" name="Google Shape;870;p65"/>
          <p:cNvSpPr/>
          <p:nvPr/>
        </p:nvSpPr>
        <p:spPr>
          <a:xfrm>
            <a:off x="4839075" y="1599500"/>
            <a:ext cx="974700" cy="2991900"/>
          </a:xfrm>
          <a:prstGeom prst="rect">
            <a:avLst/>
          </a:prstGeom>
          <a:solidFill>
            <a:srgbClr val="FFFFFF"/>
          </a:solidFill>
          <a:ln cap="flat" cmpd="sng" w="9525">
            <a:solidFill>
              <a:srgbClr val="0C343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0000"/>
                </a:solidFill>
                <a:latin typeface="Roboto Light"/>
                <a:ea typeface="Roboto Light"/>
                <a:cs typeface="Roboto Light"/>
                <a:sym typeface="Roboto Light"/>
              </a:rPr>
              <a:t>40%</a:t>
            </a:r>
            <a:endParaRPr sz="2500">
              <a:solidFill>
                <a:srgbClr val="000000"/>
              </a:solidFill>
              <a:latin typeface="Roboto Light"/>
              <a:ea typeface="Roboto Light"/>
              <a:cs typeface="Roboto Light"/>
              <a:sym typeface="Roboto Light"/>
            </a:endParaRPr>
          </a:p>
          <a:p>
            <a:pPr indent="0" lvl="0" marL="0" rtl="0" algn="ctr">
              <a:spcBef>
                <a:spcPts val="0"/>
              </a:spcBef>
              <a:spcAft>
                <a:spcPts val="0"/>
              </a:spcAft>
              <a:buNone/>
            </a:pPr>
            <a:r>
              <a:rPr b="1" lang="en" sz="1200">
                <a:solidFill>
                  <a:srgbClr val="000000"/>
                </a:solidFill>
                <a:latin typeface="Roboto"/>
                <a:ea typeface="Roboto"/>
                <a:cs typeface="Roboto"/>
                <a:sym typeface="Roboto"/>
              </a:rPr>
              <a:t>Placebo</a:t>
            </a:r>
            <a:endParaRPr b="1" sz="1200">
              <a:solidFill>
                <a:srgbClr val="000000"/>
              </a:solidFill>
              <a:latin typeface="Roboto"/>
              <a:ea typeface="Roboto"/>
              <a:cs typeface="Roboto"/>
              <a:sym typeface="Roboto"/>
            </a:endParaRPr>
          </a:p>
        </p:txBody>
      </p:sp>
      <p:sp>
        <p:nvSpPr>
          <p:cNvPr id="871" name="Google Shape;871;p65"/>
          <p:cNvSpPr txBox="1"/>
          <p:nvPr/>
        </p:nvSpPr>
        <p:spPr>
          <a:xfrm>
            <a:off x="0" y="675975"/>
            <a:ext cx="3624900" cy="31380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b="1" lang="en" sz="1800">
                <a:latin typeface="Roboto"/>
                <a:ea typeface="Roboto"/>
                <a:cs typeface="Roboto"/>
                <a:sym typeface="Roboto"/>
              </a:rPr>
              <a:t>Null Hypothesis: </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Migraine severity when taking the new drug is the same when taking the old drug.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Alternative Hypothesis: </a:t>
            </a:r>
            <a:r>
              <a:rPr lang="en" sz="1800">
                <a:latin typeface="Roboto"/>
                <a:ea typeface="Roboto"/>
                <a:cs typeface="Roboto"/>
                <a:sym typeface="Roboto"/>
              </a:rPr>
              <a:t>Migraine severity </a:t>
            </a:r>
            <a:r>
              <a:rPr lang="en" sz="1800">
                <a:solidFill>
                  <a:srgbClr val="000000"/>
                </a:solidFill>
                <a:latin typeface="Roboto"/>
                <a:ea typeface="Roboto"/>
                <a:cs typeface="Roboto"/>
                <a:sym typeface="Roboto"/>
              </a:rPr>
              <a:t>when taking the new drug </a:t>
            </a:r>
            <a:r>
              <a:rPr lang="en" sz="1800">
                <a:latin typeface="Roboto"/>
                <a:ea typeface="Roboto"/>
                <a:cs typeface="Roboto"/>
                <a:sym typeface="Roboto"/>
              </a:rPr>
              <a:t>is statistically significantly better or worse than when taking the old drug.</a:t>
            </a:r>
            <a:endParaRPr sz="1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Hypothesis Testing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877" name="Google Shape;877;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Steps for hypothesis testing:</a:t>
            </a:r>
            <a:endParaRPr/>
          </a:p>
        </p:txBody>
      </p:sp>
      <p:sp>
        <p:nvSpPr>
          <p:cNvPr id="878" name="Google Shape;87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79" name="Google Shape;879;p66"/>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Determine the hypothesis and null hypothesis.</a:t>
            </a:r>
            <a:endParaRPr sz="1600">
              <a:solidFill>
                <a:srgbClr val="043461"/>
              </a:solidFill>
              <a:latin typeface="Roboto"/>
              <a:ea typeface="Roboto"/>
              <a:cs typeface="Roboto"/>
              <a:sym typeface="Roboto"/>
            </a:endParaRPr>
          </a:p>
        </p:txBody>
      </p:sp>
      <p:grpSp>
        <p:nvGrpSpPr>
          <p:cNvPr id="880" name="Google Shape;880;p66"/>
          <p:cNvGrpSpPr/>
          <p:nvPr/>
        </p:nvGrpSpPr>
        <p:grpSpPr>
          <a:xfrm>
            <a:off x="457200" y="1226413"/>
            <a:ext cx="776889" cy="621300"/>
            <a:chOff x="457200" y="1378813"/>
            <a:chExt cx="776889" cy="621300"/>
          </a:xfrm>
        </p:grpSpPr>
        <p:sp>
          <p:nvSpPr>
            <p:cNvPr id="881" name="Google Shape;881;p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882" name="Google Shape;882;p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83" name="Google Shape;883;p66"/>
          <p:cNvGrpSpPr/>
          <p:nvPr/>
        </p:nvGrpSpPr>
        <p:grpSpPr>
          <a:xfrm>
            <a:off x="457200" y="1923925"/>
            <a:ext cx="776889" cy="621300"/>
            <a:chOff x="457200" y="1378813"/>
            <a:chExt cx="776889" cy="621300"/>
          </a:xfrm>
        </p:grpSpPr>
        <p:sp>
          <p:nvSpPr>
            <p:cNvPr id="884" name="Google Shape;884;p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885" name="Google Shape;885;p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86" name="Google Shape;886;p66"/>
          <p:cNvGrpSpPr/>
          <p:nvPr/>
        </p:nvGrpSpPr>
        <p:grpSpPr>
          <a:xfrm>
            <a:off x="457200" y="2616650"/>
            <a:ext cx="776889" cy="621300"/>
            <a:chOff x="457200" y="1378813"/>
            <a:chExt cx="776889" cy="621300"/>
          </a:xfrm>
        </p:grpSpPr>
        <p:sp>
          <p:nvSpPr>
            <p:cNvPr id="887" name="Google Shape;887;p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888" name="Google Shape;888;p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89" name="Google Shape;889;p66"/>
          <p:cNvGrpSpPr/>
          <p:nvPr/>
        </p:nvGrpSpPr>
        <p:grpSpPr>
          <a:xfrm>
            <a:off x="457200" y="3314150"/>
            <a:ext cx="776889" cy="621300"/>
            <a:chOff x="457200" y="1378813"/>
            <a:chExt cx="776889" cy="621300"/>
          </a:xfrm>
        </p:grpSpPr>
        <p:sp>
          <p:nvSpPr>
            <p:cNvPr id="890" name="Google Shape;890;p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891" name="Google Shape;891;p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892" name="Google Shape;892;p66"/>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Identify the appropriate statistical test.</a:t>
            </a:r>
            <a:endParaRPr sz="1600">
              <a:solidFill>
                <a:srgbClr val="043461"/>
              </a:solidFill>
              <a:latin typeface="Roboto"/>
              <a:ea typeface="Roboto"/>
              <a:cs typeface="Roboto"/>
              <a:sym typeface="Roboto"/>
            </a:endParaRPr>
          </a:p>
        </p:txBody>
      </p:sp>
      <p:sp>
        <p:nvSpPr>
          <p:cNvPr id="893" name="Google Shape;893;p66"/>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Determine the acceptable significance value.</a:t>
            </a:r>
            <a:endParaRPr sz="1600">
              <a:solidFill>
                <a:srgbClr val="043461"/>
              </a:solidFill>
              <a:latin typeface="Roboto"/>
              <a:ea typeface="Roboto"/>
              <a:cs typeface="Roboto"/>
              <a:sym typeface="Roboto"/>
            </a:endParaRPr>
          </a:p>
        </p:txBody>
      </p:sp>
      <p:sp>
        <p:nvSpPr>
          <p:cNvPr id="894" name="Google Shape;894;p66"/>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Compute the p-value.</a:t>
            </a:r>
            <a:endParaRPr sz="1600">
              <a:solidFill>
                <a:srgbClr val="043461"/>
              </a:solidFill>
              <a:latin typeface="Roboto"/>
              <a:ea typeface="Roboto"/>
              <a:cs typeface="Roboto"/>
              <a:sym typeface="Roboto"/>
            </a:endParaRPr>
          </a:p>
        </p:txBody>
      </p:sp>
      <p:grpSp>
        <p:nvGrpSpPr>
          <p:cNvPr id="895" name="Google Shape;895;p66"/>
          <p:cNvGrpSpPr/>
          <p:nvPr/>
        </p:nvGrpSpPr>
        <p:grpSpPr>
          <a:xfrm>
            <a:off x="457200" y="4016425"/>
            <a:ext cx="776889" cy="621300"/>
            <a:chOff x="457200" y="1378813"/>
            <a:chExt cx="776889" cy="621300"/>
          </a:xfrm>
        </p:grpSpPr>
        <p:sp>
          <p:nvSpPr>
            <p:cNvPr id="896" name="Google Shape;896;p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897" name="Google Shape;897;p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898" name="Google Shape;898;p66"/>
          <p:cNvSpPr/>
          <p:nvPr/>
        </p:nvSpPr>
        <p:spPr>
          <a:xfrm>
            <a:off x="1352550" y="4011650"/>
            <a:ext cx="7517100" cy="795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Determine if the p-value rejects the null hypothesis by comparing it to the significance value (typically, p &lt; 0.05).</a:t>
            </a:r>
            <a:endParaRPr sz="1600">
              <a:solidFill>
                <a:srgbClr val="04346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7"/>
          <p:cNvSpPr txBox="1"/>
          <p:nvPr>
            <p:ph type="title"/>
          </p:nvPr>
        </p:nvSpPr>
        <p:spPr>
          <a:xfrm>
            <a:off x="25" y="274800"/>
            <a:ext cx="8469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200"/>
              <a:t>In an analysis, we test the hypothesis and decide whether we can reject the null hypothesis. If we can, the only option left is the alternative hypothesis!</a:t>
            </a:r>
            <a:endParaRPr sz="3200"/>
          </a:p>
        </p:txBody>
      </p:sp>
      <p:sp>
        <p:nvSpPr>
          <p:cNvPr id="904" name="Google Shape;904;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